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6" r:id="rId9"/>
    <p:sldId id="265" r:id="rId10"/>
    <p:sldId id="269" r:id="rId11"/>
    <p:sldId id="270" r:id="rId12"/>
    <p:sldId id="259" r:id="rId13"/>
    <p:sldId id="267" r:id="rId14"/>
    <p:sldId id="258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4896544" cy="737308"/>
          </a:xfrm>
        </p:spPr>
        <p:txBody>
          <a:bodyPr/>
          <a:lstStyle/>
          <a:p>
            <a:r>
              <a:rPr lang="en-US" sz="3600" dirty="0" smtClean="0"/>
              <a:t>I</a:t>
            </a:r>
            <a:r>
              <a:rPr lang="ru-RU" sz="3600" dirty="0" smtClean="0"/>
              <a:t> полугодие </a:t>
            </a:r>
            <a:r>
              <a:rPr lang="ru-RU" sz="4800" dirty="0" smtClean="0"/>
              <a:t>2021</a:t>
            </a:r>
            <a:r>
              <a:rPr lang="ru-RU" sz="3600" dirty="0" smtClean="0"/>
              <a:t> г.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108" y="3645024"/>
            <a:ext cx="8305800" cy="1570108"/>
          </a:xfrm>
        </p:spPr>
        <p:txBody>
          <a:bodyPr/>
          <a:lstStyle/>
          <a:p>
            <a:r>
              <a:rPr lang="ru-RU" b="1" dirty="0" smtClean="0"/>
              <a:t>Виртуальная выставка новых поступлений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32656"/>
            <a:ext cx="620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Библиотека ГОУ ВО ЛНР ЛГАУ</a:t>
            </a:r>
            <a:endParaRPr lang="ru-RU" sz="2800" dirty="0"/>
          </a:p>
        </p:txBody>
      </p:sp>
      <p:pic>
        <p:nvPicPr>
          <p:cNvPr id="2050" name="Picture 2" descr="D:\тсо\Мои документы\БИБЛИОТЕКА\Сайт\На сайт БИБЛИОТЕКА\Библиотека-общий в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4" y="959955"/>
            <a:ext cx="3960440" cy="24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428">
        <p14:reveal/>
      </p:transition>
    </mc:Choice>
    <mc:Fallback xmlns="">
      <p:transition spd="slow" advTm="12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333" y="548680"/>
            <a:ext cx="7385667" cy="1440160"/>
          </a:xfrm>
        </p:spPr>
        <p:txBody>
          <a:bodyPr>
            <a:noAutofit/>
          </a:bodyPr>
          <a:lstStyle/>
          <a:p>
            <a:r>
              <a:rPr lang="ru-RU" sz="2200" dirty="0"/>
              <a:t>Технологические аспекты разведения,</a:t>
            </a:r>
            <a:r>
              <a:rPr lang="ru-RU" sz="2200" b="0" dirty="0"/>
              <a:t> кормления и содержания шиншилл </a:t>
            </a:r>
            <a:r>
              <a:rPr lang="ru-RU" sz="2200" b="0" dirty="0" smtClean="0"/>
              <a:t>: </a:t>
            </a:r>
            <a:r>
              <a:rPr lang="ru-RU" sz="2200" b="0" dirty="0"/>
              <a:t>учебное пособие / В. С. </a:t>
            </a:r>
            <a:r>
              <a:rPr lang="ru-RU" sz="2200" b="0" dirty="0" err="1"/>
              <a:t>Линник</a:t>
            </a:r>
            <a:r>
              <a:rPr lang="ru-RU" sz="2200" b="0" dirty="0"/>
              <a:t> [и др.]. ; ред. В. С.  </a:t>
            </a:r>
            <a:r>
              <a:rPr lang="ru-RU" sz="2200" b="0" dirty="0" err="1"/>
              <a:t>Линник</a:t>
            </a:r>
            <a:r>
              <a:rPr lang="ru-RU" sz="2200" b="0" dirty="0"/>
              <a:t>, </a:t>
            </a:r>
            <a:r>
              <a:rPr lang="ru-RU" sz="2200" b="0" dirty="0" err="1"/>
              <a:t>рец</a:t>
            </a:r>
            <a:r>
              <a:rPr lang="ru-RU" sz="2200" b="0" dirty="0"/>
              <a:t>. И. С. Вакуленко, </a:t>
            </a:r>
            <a:r>
              <a:rPr lang="ru-RU" sz="2200" b="0" dirty="0" err="1"/>
              <a:t>рец</a:t>
            </a:r>
            <a:r>
              <a:rPr lang="ru-RU" sz="2200" b="0" dirty="0"/>
              <a:t>. В. И. </a:t>
            </a:r>
            <a:r>
              <a:rPr lang="ru-RU" sz="2200" b="0" dirty="0" err="1"/>
              <a:t>Издепский</a:t>
            </a:r>
            <a:r>
              <a:rPr lang="ru-RU" sz="2200" b="0" dirty="0"/>
              <a:t> ; Луганский национальный аграрный университет. - Луганск : Элтон-2, 2017. - 160с.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2420888"/>
            <a:ext cx="5040560" cy="414908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учебном пособии кратко описаны история развития отрасли, технология содержания, кормления, разведения шиншилл, а также способы переработки сырья и принципы оценки меха. Отдельные разделы посвящены подбору семейных пар для скрещивания, приемам обслуживания зверьков, получению, хранению и переработке шкурок, а также вопросам интенсификации отрасли. </a:t>
            </a:r>
          </a:p>
        </p:txBody>
      </p:sp>
      <p:pic>
        <p:nvPicPr>
          <p:cNvPr id="5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тсо\Мои документы\БИБЛИОТЕКА\Виртуальные выставки\Июнь 2021\lNDtZitxaf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26978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182">
        <p14:reveal/>
      </p:transition>
    </mc:Choice>
    <mc:Fallback xmlns="">
      <p:transition spd="slow" advTm="29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1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301392" cy="1524000"/>
          </a:xfrm>
        </p:spPr>
        <p:txBody>
          <a:bodyPr>
            <a:noAutofit/>
          </a:bodyPr>
          <a:lstStyle/>
          <a:p>
            <a:r>
              <a:rPr lang="ru-RU" sz="2200" dirty="0"/>
              <a:t>Производство и переработка</a:t>
            </a:r>
            <a:r>
              <a:rPr lang="ru-RU" sz="2200" b="0" dirty="0"/>
              <a:t> свинины в фермерских хозяйствах </a:t>
            </a:r>
            <a:r>
              <a:rPr lang="ru-RU" sz="2200" b="0" dirty="0" smtClean="0"/>
              <a:t> </a:t>
            </a:r>
            <a:r>
              <a:rPr lang="ru-RU" sz="2200" b="0" dirty="0"/>
              <a:t>: </a:t>
            </a:r>
            <a:r>
              <a:rPr lang="ru-RU" sz="2200" b="0" dirty="0" smtClean="0"/>
              <a:t>научно-</a:t>
            </a:r>
            <a:r>
              <a:rPr lang="ru-RU" sz="2200" b="0" dirty="0" err="1" smtClean="0"/>
              <a:t>практич</a:t>
            </a:r>
            <a:r>
              <a:rPr lang="ru-RU" sz="2200" b="0" dirty="0" smtClean="0"/>
              <a:t>. </a:t>
            </a:r>
            <a:r>
              <a:rPr lang="ru-RU" sz="2200" b="0" dirty="0" err="1" smtClean="0"/>
              <a:t>пособ</a:t>
            </a:r>
            <a:r>
              <a:rPr lang="ru-RU" sz="2200" b="0" dirty="0" smtClean="0"/>
              <a:t>. / </a:t>
            </a:r>
            <a:r>
              <a:rPr lang="ru-RU" sz="2200" b="0" dirty="0"/>
              <a:t>В. С. </a:t>
            </a:r>
            <a:r>
              <a:rPr lang="ru-RU" sz="2200" b="0" dirty="0" err="1"/>
              <a:t>Линник</a:t>
            </a:r>
            <a:r>
              <a:rPr lang="ru-RU" sz="2200" b="0" dirty="0"/>
              <a:t> [и др</a:t>
            </a:r>
            <a:r>
              <a:rPr lang="ru-RU" sz="2200" b="0" dirty="0" smtClean="0"/>
              <a:t>.]. </a:t>
            </a:r>
            <a:r>
              <a:rPr lang="ru-RU" sz="2200" b="0" dirty="0"/>
              <a:t>- Луганск : ЛНАУ, </a:t>
            </a:r>
            <a:r>
              <a:rPr lang="ru-RU" sz="2200" b="0" dirty="0" smtClean="0"/>
              <a:t> 2014</a:t>
            </a:r>
            <a:r>
              <a:rPr lang="ru-RU" sz="2200" b="0" dirty="0"/>
              <a:t>. - 260с.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97749" y="2072461"/>
            <a:ext cx="5328592" cy="44644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Дается </a:t>
            </a:r>
            <a:r>
              <a:rPr lang="ru-RU" sz="2000" dirty="0"/>
              <a:t>краткое изложение основных позиций технологии производства и переработки продукции свиноводства в фермерских хозяйствах и частных подворьях. Материал собран и систематизирован по результатам анализа многочисленных отечественных и зарубежных публикаций ученых, обобщения практического опыта производственников и результатов собственных исследований авторов. </a:t>
            </a:r>
          </a:p>
        </p:txBody>
      </p:sp>
      <p:pic>
        <p:nvPicPr>
          <p:cNvPr id="5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тсо\Мои документы\БИБЛИОТЕКА\Виртуальные выставки\Июнь 2021\-aam6mG6u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2132856"/>
            <a:ext cx="3123175" cy="41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199">
        <p14:reveal/>
      </p:transition>
    </mc:Choice>
    <mc:Fallback xmlns="">
      <p:transition spd="slow" advTm="321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26746"/>
            <a:ext cx="8387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-50" dirty="0">
                <a:ln w="3175">
                  <a:noFill/>
                </a:ln>
              </a:rPr>
              <a:t>Законодательство ЛНР</a:t>
            </a:r>
          </a:p>
        </p:txBody>
      </p:sp>
      <p:pic>
        <p:nvPicPr>
          <p:cNvPr id="1026" name="Picture 2" descr="D:\тсо\Мои документы\БИБЛИОТЕКА\Виртуальные выставки\Июнь 2021\9jWWWlt4uL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5276" r="9376" b="5296"/>
          <a:stretch/>
        </p:blipFill>
        <p:spPr bwMode="auto">
          <a:xfrm>
            <a:off x="551553" y="636742"/>
            <a:ext cx="2249569" cy="31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со\Мои документы\БИБЛИОТЕКА\Виртуальные выставки\Июнь 2021\gTyLeqA8Z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 b="6420"/>
          <a:stretch/>
        </p:blipFill>
        <p:spPr bwMode="auto">
          <a:xfrm>
            <a:off x="2627784" y="260648"/>
            <a:ext cx="2228728" cy="30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тсо\Мои документы\БИБЛИОТЕКА\Виртуальные выставки\Июнь 2021\hQxTyWzSja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3004" r="6397" b="5362"/>
          <a:stretch/>
        </p:blipFill>
        <p:spPr bwMode="auto">
          <a:xfrm>
            <a:off x="4611750" y="577859"/>
            <a:ext cx="2369128" cy="32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тсо\Мои документы\БИБЛИОТЕКА\Виртуальные выставки\Июнь 2021\I9hwZSJ6hZ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4539" r="9342" b="7972"/>
          <a:stretch/>
        </p:blipFill>
        <p:spPr bwMode="auto">
          <a:xfrm>
            <a:off x="6372200" y="1268760"/>
            <a:ext cx="241069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тсо\Мои документы\БИБЛИОТЕКА\Виртуальные выставки\Июнь 2021\LN19MbKV9_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774" r="10211" b="5070"/>
          <a:stretch/>
        </p:blipFill>
        <p:spPr bwMode="auto">
          <a:xfrm>
            <a:off x="5577491" y="3011576"/>
            <a:ext cx="2382020" cy="3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тсо\Мои документы\БИБЛИОТЕКА\Виртуальные выставки\Июнь 2021\mca3inoYKC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2456" r="4910" b="3528"/>
          <a:stretch/>
        </p:blipFill>
        <p:spPr bwMode="auto">
          <a:xfrm>
            <a:off x="3427772" y="3429000"/>
            <a:ext cx="2368542" cy="32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тсо\Мои документы\БИБЛИОТЕКА\Виртуальные выставки\Июнь 2021\ZRBBTe1ktB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5452" r="18338" b="8856"/>
          <a:stretch/>
        </p:blipFill>
        <p:spPr bwMode="auto">
          <a:xfrm>
            <a:off x="1028566" y="2991689"/>
            <a:ext cx="2457128" cy="34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72">
        <p14:reveal/>
      </p:transition>
    </mc:Choice>
    <mc:Fallback xmlns="">
      <p:transition spd="slow" advTm="5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943" y="349812"/>
            <a:ext cx="4512248" cy="2429272"/>
          </a:xfrm>
        </p:spPr>
        <p:txBody>
          <a:bodyPr>
            <a:noAutofit/>
          </a:bodyPr>
          <a:lstStyle/>
          <a:p>
            <a:r>
              <a:rPr lang="ru-RU" sz="2400" dirty="0"/>
              <a:t>История (история Донбасса от древности до современности) : учебное пособие / ред. Л. Г. </a:t>
            </a:r>
            <a:r>
              <a:rPr lang="ru-RU" sz="2400" dirty="0" err="1"/>
              <a:t>Шепко</a:t>
            </a:r>
            <a:r>
              <a:rPr lang="ru-RU" sz="2400" dirty="0"/>
              <a:t>, ред. В. Н. Никольский. – </a:t>
            </a:r>
            <a:r>
              <a:rPr lang="ru-RU" sz="2400" dirty="0" smtClean="0"/>
              <a:t>Донецк : </a:t>
            </a:r>
            <a:r>
              <a:rPr lang="ru-RU" sz="2400" dirty="0" err="1"/>
              <a:t>ДонНУ</a:t>
            </a:r>
            <a:r>
              <a:rPr lang="ru-RU" sz="2400" dirty="0"/>
              <a:t>, 2018. </a:t>
            </a:r>
            <a:r>
              <a:rPr lang="ru-RU" sz="2400" dirty="0" smtClean="0"/>
              <a:t>– 693 </a:t>
            </a:r>
            <a:r>
              <a:rPr lang="ru-RU" sz="2400" dirty="0"/>
              <a:t>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780" y="3212976"/>
            <a:ext cx="5887532" cy="2712669"/>
          </a:xfrm>
        </p:spPr>
        <p:txBody>
          <a:bodyPr>
            <a:noAutofit/>
          </a:bodyPr>
          <a:lstStyle/>
          <a:p>
            <a:r>
              <a:rPr lang="ru-RU" sz="2000" dirty="0"/>
              <a:t>Учебное пособие охватывает основные темы по истории родного края, дисциплины "История". В нем освещаются ключевые проблемы истории Донбасса от древности до современности в контексте развития человеческой цивилизации: от появления человека на юго-востоке Европы, эпохи вхождения региона в состав Российского государства и до настоящего </a:t>
            </a:r>
            <a:r>
              <a:rPr lang="ru-RU" sz="2000" dirty="0" smtClean="0"/>
              <a:t>времени.</a:t>
            </a:r>
            <a:endParaRPr lang="ru-RU" dirty="0"/>
          </a:p>
        </p:txBody>
      </p:sp>
      <p:pic>
        <p:nvPicPr>
          <p:cNvPr id="10244" name="Picture 4" descr="D:\тсо\Мои документы\БИБЛИОТЕКА\Виртуальные выставки\Июнь 2021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020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тсо\Мои документы\БИБЛИОТЕКА\Виртуальные выставки\Июнь 2021\unname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5" y="2751406"/>
            <a:ext cx="2564559" cy="377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057">
        <p14:reveal/>
      </p:transition>
    </mc:Choice>
    <mc:Fallback xmlns="">
      <p:transition spd="slow" advTm="25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368152"/>
          </a:xfrm>
        </p:spPr>
        <p:txBody>
          <a:bodyPr>
            <a:noAutofit/>
          </a:bodyPr>
          <a:lstStyle/>
          <a:p>
            <a:r>
              <a:rPr lang="ru-RU" sz="2200" dirty="0" err="1"/>
              <a:t>Проханов</a:t>
            </a:r>
            <a:r>
              <a:rPr lang="ru-RU" sz="2200" dirty="0"/>
              <a:t>, </a:t>
            </a:r>
            <a:r>
              <a:rPr lang="ru-RU" sz="2200" dirty="0" smtClean="0"/>
              <a:t>А. А. </a:t>
            </a:r>
            <a:r>
              <a:rPr lang="ru-RU" sz="2200" dirty="0"/>
              <a:t>Словарь патриота Отечества : </a:t>
            </a:r>
            <a:r>
              <a:rPr lang="ru-RU" sz="2200" dirty="0" smtClean="0"/>
              <a:t>словарь</a:t>
            </a:r>
            <a:br>
              <a:rPr lang="ru-RU" sz="2200" dirty="0" smtClean="0"/>
            </a:br>
            <a:r>
              <a:rPr lang="ru-RU" sz="2200" dirty="0" smtClean="0"/>
              <a:t> / </a:t>
            </a:r>
            <a:r>
              <a:rPr lang="ru-RU" sz="2200" dirty="0"/>
              <a:t>А. А. </a:t>
            </a:r>
            <a:r>
              <a:rPr lang="ru-RU" sz="2200" dirty="0" err="1"/>
              <a:t>Проханов</a:t>
            </a:r>
            <a:r>
              <a:rPr lang="ru-RU" sz="2200" dirty="0"/>
              <a:t>, Н. В. Стариков, Ф. А. Папаяни. </a:t>
            </a:r>
            <a:r>
              <a:rPr lang="ru-RU" sz="2200" dirty="0" smtClean="0"/>
              <a:t>- СПб. : </a:t>
            </a:r>
            <a:r>
              <a:rPr lang="ru-RU" sz="2200" dirty="0"/>
              <a:t>Питер, 2019. </a:t>
            </a:r>
            <a:r>
              <a:rPr lang="ru-RU" sz="2200" dirty="0" smtClean="0"/>
              <a:t>- 256 </a:t>
            </a:r>
            <a:r>
              <a:rPr lang="ru-RU" sz="2200" dirty="0"/>
              <a:t>с.: ил. </a:t>
            </a:r>
            <a:r>
              <a:rPr lang="ru-RU" sz="2200" dirty="0" smtClean="0"/>
              <a:t>- (</a:t>
            </a:r>
            <a:r>
              <a:rPr lang="ru-RU" sz="2200" dirty="0"/>
              <a:t>Николай Стариков рекомендует прочитать)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1479330"/>
            <a:ext cx="4906888" cy="52565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Ключевая </a:t>
            </a:r>
            <a:r>
              <a:rPr lang="ru-RU" sz="2000" dirty="0"/>
              <a:t>идея словаря - дать соотечественникам однозначное толкование терминов, размытое стараниями либералов. Представленный читателям понятийный каркас выполнен средствами религиозно-светского дискурса. В таком формате понятийный каркас представлен не только как нравственный ориентир поведения людей, </a:t>
            </a:r>
            <a:r>
              <a:rPr lang="ru-RU" sz="2000" dirty="0" err="1"/>
              <a:t>своеоюразный</a:t>
            </a:r>
            <a:r>
              <a:rPr lang="ru-RU" sz="2000" dirty="0"/>
              <a:t> их иммунитет, средство защиты в развязанной Западом информационной </a:t>
            </a:r>
            <a:r>
              <a:rPr lang="ru-RU" sz="2000" dirty="0" smtClean="0"/>
              <a:t>войне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D:\тсо\Мои документы\БИБЛИОТЕКА\Виртуальные выставки\Июнь 2021\44610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8890"/>
            <a:ext cx="3240360" cy="46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575">
        <p14:reveal/>
      </p:transition>
    </mc:Choice>
    <mc:Fallback xmlns="">
      <p:transition spd="slow" advTm="32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0" y="457200"/>
            <a:ext cx="8453508" cy="1387624"/>
          </a:xfrm>
        </p:spPr>
        <p:txBody>
          <a:bodyPr>
            <a:noAutofit/>
          </a:bodyPr>
          <a:lstStyle/>
          <a:p>
            <a:r>
              <a:rPr lang="ru-RU" sz="2200" dirty="0"/>
              <a:t>Безрукова, Т. Л. Анализ и диагностика финансово-хозяйственной деятельности предприятий : учебник для студентов вузов / </a:t>
            </a:r>
            <a:r>
              <a:rPr lang="ru-RU" sz="2200" dirty="0" smtClean="0"/>
              <a:t> Т</a:t>
            </a:r>
            <a:r>
              <a:rPr lang="ru-RU" sz="2200" dirty="0"/>
              <a:t>. Л. Безрукова, С. С. Морковина. – М. : РУСАЙНС, 2020. – 600 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2060848"/>
            <a:ext cx="4968552" cy="3960440"/>
          </a:xfrm>
        </p:spPr>
        <p:txBody>
          <a:bodyPr>
            <a:noAutofit/>
          </a:bodyPr>
          <a:lstStyle/>
          <a:p>
            <a:r>
              <a:rPr lang="ru-RU" sz="2000" dirty="0"/>
              <a:t>В учебнике отводится анализу инновационной деятельности предприятий и диагностике развития предприятий с учетом последних наработок в данной предметной области. Излагаемый учебный курс широко иллюстрирован схемами, графиками и таблицами, содержит основные экономические модели, используемые в процессе анализа.</a:t>
            </a:r>
          </a:p>
        </p:txBody>
      </p:sp>
      <p:pic>
        <p:nvPicPr>
          <p:cNvPr id="11266" name="Picture 2" descr="D:\тсо\Мои документы\БИБЛИОТЕКА\Виртуальные выставки\Июнь 2021\ZcsQRZO8Am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8" r="7099"/>
          <a:stretch/>
        </p:blipFill>
        <p:spPr bwMode="auto">
          <a:xfrm>
            <a:off x="539552" y="1988840"/>
            <a:ext cx="3240360" cy="45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282">
        <p14:reveal/>
      </p:transition>
    </mc:Choice>
    <mc:Fallback xmlns="">
      <p:transition spd="slow" advTm="25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193" y="283453"/>
            <a:ext cx="7140807" cy="1562093"/>
          </a:xfrm>
        </p:spPr>
        <p:txBody>
          <a:bodyPr>
            <a:normAutofit/>
          </a:bodyPr>
          <a:lstStyle/>
          <a:p>
            <a:r>
              <a:rPr lang="ru-RU" sz="2200" dirty="0"/>
              <a:t>Практикум по общей эпизоотологии : </a:t>
            </a:r>
            <a:r>
              <a:rPr lang="ru-RU" sz="2200" dirty="0" smtClean="0"/>
              <a:t> учебник </a:t>
            </a:r>
            <a:r>
              <a:rPr lang="ru-RU" sz="2200" dirty="0"/>
              <a:t>для студентов высших учебных заведений по </a:t>
            </a:r>
            <a:r>
              <a:rPr lang="ru-RU" sz="2200" dirty="0" smtClean="0"/>
              <a:t>спец. 36.05.01 </a:t>
            </a:r>
            <a:r>
              <a:rPr lang="ru-RU" sz="2200" dirty="0"/>
              <a:t>"Ветеринария"/ А. </a:t>
            </a:r>
            <a:r>
              <a:rPr lang="ru-RU" sz="2200" dirty="0" smtClean="0"/>
              <a:t> Ф. </a:t>
            </a:r>
            <a:r>
              <a:rPr lang="ru-RU" sz="2200" dirty="0" smtClean="0"/>
              <a:t> Руденко </a:t>
            </a:r>
            <a:r>
              <a:rPr lang="ru-RU" sz="2200" dirty="0"/>
              <a:t>[и др.]. </a:t>
            </a:r>
            <a:r>
              <a:rPr lang="ru-RU" sz="2200" dirty="0" smtClean="0"/>
              <a:t> - </a:t>
            </a:r>
            <a:r>
              <a:rPr lang="ru-RU" sz="2200" dirty="0" smtClean="0"/>
              <a:t>Луганск : </a:t>
            </a:r>
            <a:r>
              <a:rPr lang="ru-RU" sz="2200" dirty="0"/>
              <a:t>Элтон-2, 2021. -238 с.: рис. 60, табл. </a:t>
            </a:r>
            <a:r>
              <a:rPr lang="ru-RU" sz="2200" dirty="0" smtClean="0"/>
              <a:t>6.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0478" y="2215584"/>
            <a:ext cx="5035329" cy="4093735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Изложены </a:t>
            </a:r>
            <a:r>
              <a:rPr lang="ru-RU" sz="2000" dirty="0"/>
              <a:t>вопросы общей эпизоотологии и ветеринарной санитарии с учетом новых положений по диагностике, профилактике и ликвидации инфекционных заболеваний животных Большое внимание уделено организации индивидуальных групповых обработок животных, массовых диагностических исследований.</a:t>
            </a:r>
          </a:p>
        </p:txBody>
      </p:sp>
      <p:pic>
        <p:nvPicPr>
          <p:cNvPr id="1026" name="Picture 2" descr="D:\тсо\Мои документы\БИБЛИОТЕКА\Виртуальные выставки\Июнь 2021\60vZfhmd7q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4841" r="6126" b="4704"/>
          <a:stretch/>
        </p:blipFill>
        <p:spPr bwMode="auto">
          <a:xfrm>
            <a:off x="755576" y="1988840"/>
            <a:ext cx="3173583" cy="45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925">
        <p14:reveal/>
      </p:transition>
    </mc:Choice>
    <mc:Fallback xmlns="">
      <p:transition spd="slow" advTm="23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43617"/>
            <a:ext cx="6192688" cy="1066800"/>
          </a:xfrm>
        </p:spPr>
        <p:txBody>
          <a:bodyPr>
            <a:noAutofit/>
          </a:bodyPr>
          <a:lstStyle/>
          <a:p>
            <a:pPr algn="ctr"/>
            <a:r>
              <a:rPr lang="ru-RU" sz="4000" b="0" i="1" dirty="0" err="1"/>
              <a:t>Лугуценко</a:t>
            </a:r>
            <a:r>
              <a:rPr lang="ru-RU" sz="4000" b="0" i="1" dirty="0"/>
              <a:t> </a:t>
            </a:r>
            <a:r>
              <a:rPr lang="ru-RU" sz="4000" b="0" i="1" dirty="0" smtClean="0"/>
              <a:t/>
            </a:r>
            <a:br>
              <a:rPr lang="ru-RU" sz="4000" b="0" i="1" dirty="0" smtClean="0"/>
            </a:br>
            <a:r>
              <a:rPr lang="ru-RU" sz="4000" b="0" i="1" dirty="0" smtClean="0"/>
              <a:t>Татьяна Валентиновна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4334" y="2132856"/>
            <a:ext cx="5665921" cy="3672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Профессор, доктор </a:t>
            </a:r>
            <a:r>
              <a:rPr lang="ru-RU" sz="2400" dirty="0"/>
              <a:t>философских </a:t>
            </a:r>
            <a:r>
              <a:rPr lang="ru-RU" sz="2400" dirty="0" smtClean="0"/>
              <a:t>наук, заведующая кафедрой</a:t>
            </a:r>
            <a:r>
              <a:rPr lang="ru-RU" sz="2400" dirty="0"/>
              <a:t> </a:t>
            </a:r>
            <a:r>
              <a:rPr lang="ru-RU" sz="2400" dirty="0" smtClean="0"/>
              <a:t>социальной философии и политологии ЛГАУ.</a:t>
            </a:r>
          </a:p>
          <a:p>
            <a:r>
              <a:rPr lang="ru-RU" sz="2400" dirty="0"/>
              <a:t>Имеет 161 публикацию: 136 научного и 25 учебно-методического характера. Она является автором и соавтором 7 </a:t>
            </a:r>
            <a:r>
              <a:rPr lang="ru-RU" sz="2400" dirty="0" smtClean="0"/>
              <a:t>монографий.</a:t>
            </a:r>
          </a:p>
          <a:p>
            <a:endParaRPr lang="ru-RU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55" y="2060848"/>
            <a:ext cx="26642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93">
        <p14:reveal/>
      </p:transition>
    </mc:Choice>
    <mc:Fallback xmlns="">
      <p:transition spd="slow" advTm="15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610" y="250530"/>
            <a:ext cx="7047886" cy="1474997"/>
          </a:xfrm>
        </p:spPr>
        <p:txBody>
          <a:bodyPr>
            <a:noAutofit/>
          </a:bodyPr>
          <a:lstStyle/>
          <a:p>
            <a:r>
              <a:rPr lang="ru-RU" sz="2200" dirty="0" err="1"/>
              <a:t>Лугуценко</a:t>
            </a:r>
            <a:r>
              <a:rPr lang="ru-RU" sz="2200" dirty="0"/>
              <a:t>, Т. В</a:t>
            </a:r>
            <a:r>
              <a:rPr lang="ru-RU" sz="2200" dirty="0" smtClean="0"/>
              <a:t>.  </a:t>
            </a:r>
            <a:r>
              <a:rPr lang="ru-RU" sz="2200" dirty="0"/>
              <a:t>Духовная безопасность личности и общества: современные вызовы и ответы </a:t>
            </a:r>
            <a:r>
              <a:rPr lang="ru-RU" sz="2200" dirty="0" smtClean="0"/>
              <a:t> : </a:t>
            </a:r>
            <a:r>
              <a:rPr lang="ru-RU" sz="2200" dirty="0"/>
              <a:t>монография </a:t>
            </a:r>
            <a:r>
              <a:rPr lang="ru-RU" sz="2200" dirty="0" smtClean="0"/>
              <a:t> /</a:t>
            </a:r>
            <a:r>
              <a:rPr lang="ru-RU" sz="2200" dirty="0"/>
              <a:t> </a:t>
            </a:r>
            <a:r>
              <a:rPr lang="ru-RU" sz="2200" dirty="0" smtClean="0"/>
              <a:t> Т</a:t>
            </a:r>
            <a:r>
              <a:rPr lang="ru-RU" sz="2200" dirty="0"/>
              <a:t>. В. </a:t>
            </a:r>
            <a:r>
              <a:rPr lang="ru-RU" sz="2200" dirty="0" smtClean="0"/>
              <a:t> </a:t>
            </a:r>
            <a:r>
              <a:rPr lang="ru-RU" sz="2200" dirty="0" err="1" smtClean="0"/>
              <a:t>Лугуценко</a:t>
            </a:r>
            <a:r>
              <a:rPr lang="ru-RU" sz="2200" dirty="0"/>
              <a:t>, И</a:t>
            </a:r>
            <a:r>
              <a:rPr lang="ru-RU" sz="2200" dirty="0" smtClean="0"/>
              <a:t>. </a:t>
            </a:r>
            <a:r>
              <a:rPr lang="ru-RU" sz="2200" dirty="0"/>
              <a:t> А. Черных. – Луганск : </a:t>
            </a:r>
            <a:r>
              <a:rPr lang="ru-RU" sz="2200" dirty="0" err="1"/>
              <a:t>Ноулидж</a:t>
            </a:r>
            <a:r>
              <a:rPr lang="ru-RU" sz="2200" dirty="0"/>
              <a:t>, 2020. – 154 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2230591"/>
            <a:ext cx="4402832" cy="38884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Монография </a:t>
            </a:r>
            <a:r>
              <a:rPr lang="ru-RU" sz="2000" dirty="0"/>
              <a:t>является системным исследованием духовно-нравственной безопасности как специфической составной части национальной безопасности, "включенной" во все ее виды. Особое внимание авторами уделяется духовному состоянию личности, общества и власти.</a:t>
            </a:r>
          </a:p>
        </p:txBody>
      </p:sp>
      <p:pic>
        <p:nvPicPr>
          <p:cNvPr id="3074" name="Picture 2" descr="D:\тсо\Мои документы\БИБЛИОТЕКА\Виртуальные выставки\Июнь 2021\AjmD1q_K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0611" r="11954" b="5046"/>
          <a:stretch/>
        </p:blipFill>
        <p:spPr bwMode="auto">
          <a:xfrm>
            <a:off x="611560" y="1935716"/>
            <a:ext cx="3114141" cy="44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933">
        <p14:reveal/>
      </p:transition>
    </mc:Choice>
    <mc:Fallback xmlns="">
      <p:transition spd="slow" advTm="21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08" y="620688"/>
            <a:ext cx="7128792" cy="1340109"/>
          </a:xfrm>
        </p:spPr>
        <p:txBody>
          <a:bodyPr>
            <a:noAutofit/>
          </a:bodyPr>
          <a:lstStyle/>
          <a:p>
            <a:r>
              <a:rPr lang="ru-RU" sz="2200" dirty="0" err="1"/>
              <a:t>Лугуценко</a:t>
            </a:r>
            <a:r>
              <a:rPr lang="ru-RU" sz="2200" dirty="0"/>
              <a:t>, Т. В. Идентификация реальности: социально-философский контекст : монография </a:t>
            </a:r>
            <a:r>
              <a:rPr lang="ru-RU" sz="2200" dirty="0" smtClean="0"/>
              <a:t>/ </a:t>
            </a:r>
            <a:r>
              <a:rPr lang="ru-RU" sz="2200" dirty="0"/>
              <a:t> Т. В. </a:t>
            </a:r>
            <a:r>
              <a:rPr lang="ru-RU" sz="2200" dirty="0" err="1"/>
              <a:t>Лугуценко</a:t>
            </a:r>
            <a:r>
              <a:rPr lang="ru-RU" sz="2200" dirty="0"/>
              <a:t>, Ю. Г. Дышловая. – Луганск </a:t>
            </a:r>
            <a:r>
              <a:rPr lang="ru-RU" sz="2200" dirty="0" smtClean="0"/>
              <a:t> : </a:t>
            </a:r>
            <a:r>
              <a:rPr lang="ru-RU" sz="2200" dirty="0" err="1"/>
              <a:t>Ноулидж</a:t>
            </a:r>
            <a:r>
              <a:rPr lang="ru-RU" sz="2200" dirty="0"/>
              <a:t>, 2020. – </a:t>
            </a:r>
            <a:r>
              <a:rPr lang="ru-RU" sz="2200" dirty="0" smtClean="0"/>
              <a:t> 231 </a:t>
            </a:r>
            <a:r>
              <a:rPr lang="ru-RU" sz="2200" dirty="0"/>
              <a:t>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2348880"/>
            <a:ext cx="4464496" cy="39604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Монография </a:t>
            </a:r>
            <a:r>
              <a:rPr lang="ru-RU" sz="2000" dirty="0"/>
              <a:t>является системным исследованием философско-теоретических оснований понимания реальности, социокультурных оснований </a:t>
            </a:r>
            <a:r>
              <a:rPr lang="ru-RU" sz="2000" dirty="0" err="1"/>
              <a:t>парадигмальных</a:t>
            </a:r>
            <a:r>
              <a:rPr lang="ru-RU" sz="2000" dirty="0"/>
              <a:t> изменений реальности. Особое внимание авторы уделяют концептуальному основанию проблемы множественности </a:t>
            </a:r>
            <a:r>
              <a:rPr lang="ru-RU" sz="2000" dirty="0" smtClean="0"/>
              <a:t>реальности.</a:t>
            </a:r>
            <a:endParaRPr lang="ru-RU" sz="2000" dirty="0"/>
          </a:p>
        </p:txBody>
      </p:sp>
      <p:pic>
        <p:nvPicPr>
          <p:cNvPr id="5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тсо\Мои документы\БИБЛИОТЕКА\Виртуальные выставки\Июнь 2021\gqC2JfTJLv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0" t="5141" r="11121" b="5619"/>
          <a:stretch/>
        </p:blipFill>
        <p:spPr bwMode="auto">
          <a:xfrm>
            <a:off x="827584" y="2348880"/>
            <a:ext cx="2808312" cy="40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490">
        <p14:reveal/>
      </p:transition>
    </mc:Choice>
    <mc:Fallback xmlns="">
      <p:transition spd="slow" advTm="214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1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166" y="404664"/>
            <a:ext cx="6664634" cy="1516917"/>
          </a:xfrm>
        </p:spPr>
        <p:txBody>
          <a:bodyPr>
            <a:noAutofit/>
          </a:bodyPr>
          <a:lstStyle/>
          <a:p>
            <a:r>
              <a:rPr lang="ru-RU" sz="2200" dirty="0" err="1"/>
              <a:t>Скорченко</a:t>
            </a:r>
            <a:r>
              <a:rPr lang="ru-RU" sz="2200" dirty="0"/>
              <a:t>, Ю. А. </a:t>
            </a:r>
            <a:r>
              <a:rPr lang="ru-RU" sz="2200" dirty="0" smtClean="0"/>
              <a:t>Социология : </a:t>
            </a:r>
            <a:r>
              <a:rPr lang="ru-RU" sz="2200" dirty="0"/>
              <a:t>учебное пособие для подготовки к зачету и экзамену / Ю. А. </a:t>
            </a:r>
            <a:r>
              <a:rPr lang="ru-RU" sz="2200" dirty="0" err="1"/>
              <a:t>Скорченко</a:t>
            </a:r>
            <a:r>
              <a:rPr lang="ru-RU" sz="2200" dirty="0"/>
              <a:t>. – 2-е изд., доп. – Луганск : </a:t>
            </a:r>
            <a:r>
              <a:rPr lang="ru-RU" sz="2200" dirty="0" err="1"/>
              <a:t>Ноулидж</a:t>
            </a:r>
            <a:r>
              <a:rPr lang="ru-RU" sz="2200" dirty="0"/>
              <a:t>, 2021. – 180 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2456506"/>
            <a:ext cx="4978896" cy="35989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книге комплексно представлены содержательные аспекты социологии, освещаются существенные проблемы и основные понятия дисциплины. Ясность изложения, тщательная систематизация обширного материала позволяет усвоить за короткое время большой объем информации. </a:t>
            </a:r>
          </a:p>
        </p:txBody>
      </p:sp>
      <p:pic>
        <p:nvPicPr>
          <p:cNvPr id="6146" name="Picture 2" descr="D:\тсо\Мои документы\БИБЛИОТЕКА\Виртуальные выставки\Июнь 2021\S0rpwYsmbl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2652" r="10147" b="6554"/>
          <a:stretch/>
        </p:blipFill>
        <p:spPr bwMode="auto">
          <a:xfrm>
            <a:off x="611560" y="2204864"/>
            <a:ext cx="2821213" cy="41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921">
        <p14:reveal/>
      </p:transition>
    </mc:Choice>
    <mc:Fallback xmlns="">
      <p:transition spd="slow" advTm="20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111908" cy="1159211"/>
          </a:xfrm>
        </p:spPr>
        <p:txBody>
          <a:bodyPr>
            <a:noAutofit/>
          </a:bodyPr>
          <a:lstStyle/>
          <a:p>
            <a:r>
              <a:rPr lang="ru-RU" sz="2200" dirty="0" err="1"/>
              <a:t>Скорченко</a:t>
            </a:r>
            <a:r>
              <a:rPr lang="ru-RU" sz="2200" dirty="0"/>
              <a:t>, Ю. А. Политология : учебное пособие для подготовки к зачету и экзамену / Ю. А. </a:t>
            </a:r>
            <a:r>
              <a:rPr lang="ru-RU" sz="2200" dirty="0" err="1"/>
              <a:t>Скорченко</a:t>
            </a:r>
            <a:r>
              <a:rPr lang="ru-RU" sz="2200" dirty="0"/>
              <a:t>. – Луганск : </a:t>
            </a:r>
            <a:r>
              <a:rPr lang="ru-RU" sz="2200" dirty="0" err="1"/>
              <a:t>Ноулидж</a:t>
            </a:r>
            <a:r>
              <a:rPr lang="ru-RU" sz="2200" dirty="0"/>
              <a:t>, 2021. – 271 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2202872"/>
            <a:ext cx="4618856" cy="38169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учебном пособии излагаются основные положения курса "Политология". Целью издания является оказание помощи студентам при изучении важнейших концепций и понятий, которые дают представление о политических структурах и процессах, а также социально-политических отношениях в </a:t>
            </a:r>
            <a:r>
              <a:rPr lang="ru-RU" sz="2000" dirty="0" smtClean="0"/>
              <a:t>государстве.</a:t>
            </a:r>
            <a:endParaRPr lang="ru-RU" sz="2000" dirty="0"/>
          </a:p>
        </p:txBody>
      </p:sp>
      <p:pic>
        <p:nvPicPr>
          <p:cNvPr id="5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тсо\Мои документы\БИБЛИОТЕКА\Виртуальные выставки\Июнь 2021\b8KN-i0Ixh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7" t="4854" r="5290"/>
          <a:stretch/>
        </p:blipFill>
        <p:spPr bwMode="auto">
          <a:xfrm>
            <a:off x="827584" y="2060848"/>
            <a:ext cx="3020291" cy="41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030">
        <p14:reveal/>
      </p:transition>
    </mc:Choice>
    <mc:Fallback xmlns="">
      <p:transition spd="slow" advTm="21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297" y="404664"/>
            <a:ext cx="6584063" cy="1426840"/>
          </a:xfrm>
        </p:spPr>
        <p:txBody>
          <a:bodyPr>
            <a:noAutofit/>
          </a:bodyPr>
          <a:lstStyle/>
          <a:p>
            <a:pPr algn="ctr"/>
            <a:r>
              <a:rPr lang="ru-RU" sz="4000" b="0" i="1" dirty="0"/>
              <a:t>ЛИННИК </a:t>
            </a:r>
            <a:br>
              <a:rPr lang="ru-RU" sz="4000" b="0" i="1" dirty="0"/>
            </a:br>
            <a:r>
              <a:rPr lang="ru-RU" sz="4000" b="0" i="1" dirty="0"/>
              <a:t>Василий Семенович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5072" y="2276872"/>
            <a:ext cx="5616624" cy="3742928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Профессор</a:t>
            </a:r>
            <a:r>
              <a:rPr lang="ru-RU" sz="3100" dirty="0" smtClean="0"/>
              <a:t>, доктор </a:t>
            </a:r>
            <a:r>
              <a:rPr lang="ru-RU" sz="3100" dirty="0"/>
              <a:t>сельскохозяйственных наук, </a:t>
            </a:r>
            <a:r>
              <a:rPr lang="ru-RU" sz="3100" dirty="0" smtClean="0"/>
              <a:t>заведующий кафедрой кормления </a:t>
            </a:r>
            <a:r>
              <a:rPr lang="ru-RU" sz="3100" dirty="0"/>
              <a:t>и разведения </a:t>
            </a:r>
            <a:r>
              <a:rPr lang="ru-RU" sz="3100" dirty="0" smtClean="0"/>
              <a:t>животных ЛГАУ.</a:t>
            </a:r>
          </a:p>
          <a:p>
            <a:r>
              <a:rPr lang="ru-RU" sz="3100" dirty="0"/>
              <a:t>Опубликовал свыше 250 научных трудов, в том числе 18 монографий, получил 39 авторских свидетельств и патентов на изобретения.</a:t>
            </a:r>
          </a:p>
          <a:p>
            <a:endParaRPr lang="ru-RU" dirty="0"/>
          </a:p>
        </p:txBody>
      </p:sp>
      <p:pic>
        <p:nvPicPr>
          <p:cNvPr id="9218" name="Picture 2" descr="D:\тсо\Мои документы\БИБЛИОТЕКА\Виртуальные выставки\Июнь 2021\Лин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437333" cy="36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260">
        <p14:reveal/>
      </p:transition>
    </mc:Choice>
    <mc:Fallback xmlns="">
      <p:transition spd="slow" advTm="14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57199"/>
            <a:ext cx="6984776" cy="1387625"/>
          </a:xfrm>
        </p:spPr>
        <p:txBody>
          <a:bodyPr>
            <a:noAutofit/>
          </a:bodyPr>
          <a:lstStyle/>
          <a:p>
            <a:r>
              <a:rPr lang="ru-RU" sz="2200" dirty="0"/>
              <a:t>Настольная книга фермера-скотовода : научно-практическое пособие / В. С. </a:t>
            </a:r>
            <a:r>
              <a:rPr lang="ru-RU" sz="2200" dirty="0" err="1"/>
              <a:t>Линник</a:t>
            </a:r>
            <a:r>
              <a:rPr lang="ru-RU" sz="2200" dirty="0"/>
              <a:t> [и др.]; Луганский национальный аграрный университет. – </a:t>
            </a:r>
            <a:r>
              <a:rPr lang="ru-RU" sz="2200" dirty="0" smtClean="0"/>
              <a:t>Луганск  : ЛНАУ</a:t>
            </a:r>
            <a:r>
              <a:rPr lang="ru-RU" sz="2200" dirty="0"/>
              <a:t>, </a:t>
            </a:r>
            <a:r>
              <a:rPr lang="ru-RU" sz="2200" dirty="0" smtClean="0"/>
              <a:t> 2016</a:t>
            </a:r>
            <a:r>
              <a:rPr lang="ru-RU" sz="2200" dirty="0"/>
              <a:t>. – </a:t>
            </a:r>
            <a:r>
              <a:rPr lang="ru-RU" sz="2200" dirty="0" smtClean="0"/>
              <a:t> 295  с</a:t>
            </a:r>
            <a:r>
              <a:rPr lang="ru-RU" sz="22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2109161"/>
            <a:ext cx="5436096" cy="4074243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Научно-практическое </a:t>
            </a:r>
            <a:r>
              <a:rPr lang="ru-RU" sz="2000" dirty="0"/>
              <a:t>пособие предназначено для широкого круга читателей, студентов специальностей "Технология производства и переработки продуктов животноводства" и "Ветеринарная медицина", а также специалистов и фермеров, арендаторов, частных собственников скота, желающих рентабельно производить молоко и говядину с их самостоятельной переработкой.</a:t>
            </a:r>
          </a:p>
        </p:txBody>
      </p:sp>
      <p:pic>
        <p:nvPicPr>
          <p:cNvPr id="5" name="Picture 3" descr="D:\тсо\Мои документы\БИБЛИОТЕКА\Виртуальные выставки\Июнь 2021\gerb-lgau-202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3" y="1838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тсо\Мои документы\БИБЛИОТЕКА\Виртуальные выставки\Июнь 2021\uI4wJKoJf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5653" b="4233"/>
          <a:stretch/>
        </p:blipFill>
        <p:spPr bwMode="auto">
          <a:xfrm>
            <a:off x="539552" y="2037153"/>
            <a:ext cx="2744395" cy="41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805">
        <p14:reveal/>
      </p:transition>
    </mc:Choice>
    <mc:Fallback xmlns="">
      <p:transition spd="slow" advTm="25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512</TotalTime>
  <Words>709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Виртуальная выставка новых поступлений</vt:lpstr>
      <vt:lpstr>Практикум по общей эпизоотологии :  учебник для студентов высших учебных заведений по спец. 36.05.01 "Ветеринария"/ А.  Ф.  Руденко [и др.].  - Луганск : Элтон-2, 2021. -238 с.: рис. 60, табл. 6.</vt:lpstr>
      <vt:lpstr>Лугуценко  Татьяна Валентиновна</vt:lpstr>
      <vt:lpstr>Лугуценко, Т. В.  Духовная безопасность личности и общества: современные вызовы и ответы  : монография  /  Т. В.  Лугуценко, И.  А. Черных. – Луганск : Ноулидж, 2020. – 154 с.</vt:lpstr>
      <vt:lpstr>Лугуценко, Т. В. Идентификация реальности: социально-философский контекст : монография /  Т. В. Лугуценко, Ю. Г. Дышловая. – Луганск  : Ноулидж, 2020. –  231 с.</vt:lpstr>
      <vt:lpstr>Скорченко, Ю. А. Социология : учебное пособие для подготовки к зачету и экзамену / Ю. А. Скорченко. – 2-е изд., доп. – Луганск : Ноулидж, 2021. – 180 с.</vt:lpstr>
      <vt:lpstr>Скорченко, Ю. А. Политология : учебное пособие для подготовки к зачету и экзамену / Ю. А. Скорченко. – Луганск : Ноулидж, 2021. – 271 с.</vt:lpstr>
      <vt:lpstr>ЛИННИК  Василий Семенович</vt:lpstr>
      <vt:lpstr>Настольная книга фермера-скотовода : научно-практическое пособие / В. С. Линник [и др.]; Луганский национальный аграрный университет. – Луганск  : ЛНАУ,  2016. –  295  с.</vt:lpstr>
      <vt:lpstr>Технологические аспекты разведения, кормления и содержания шиншилл : учебное пособие / В. С. Линник [и др.]. ; ред. В. С.  Линник, рец. И. С. Вакуленко, рец. В. И. Издепский ; Луганский национальный аграрный университет. - Луганск : Элтон-2, 2017. - 160с.</vt:lpstr>
      <vt:lpstr>Производство и переработка свинины в фермерских хозяйствах  : научно-практич. пособ. / В. С. Линник [и др.]. - Луганск : ЛНАУ,  2014. - 260с.</vt:lpstr>
      <vt:lpstr>Презентация PowerPoint</vt:lpstr>
      <vt:lpstr>История (история Донбасса от древности до современности) : учебное пособие / ред. Л. Г. Шепко, ред. В. Н. Никольский. – Донецк : ДонНУ, 2018. – 693 с.</vt:lpstr>
      <vt:lpstr>Проханов, А. А. Словарь патриота Отечества : словарь  / А. А. Проханов, Н. В. Стариков, Ф. А. Папаяни. - СПб. : Питер, 2019. - 256 с.: ил. - (Николай Стариков рекомендует прочитать)</vt:lpstr>
      <vt:lpstr>Безрукова, Т. Л. Анализ и диагностика финансово-хозяйственной деятельности предприятий : учебник для студентов вузов /  Т. Л. Безрукова, С. С. Морковина. – М. : РУСАЙНС, 2020. – 600 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выставка новых поступлений</dc:title>
  <dc:creator>7</dc:creator>
  <cp:lastModifiedBy>7</cp:lastModifiedBy>
  <cp:revision>55</cp:revision>
  <dcterms:created xsi:type="dcterms:W3CDTF">2021-06-16T10:55:04Z</dcterms:created>
  <dcterms:modified xsi:type="dcterms:W3CDTF">2021-06-29T08:26:51Z</dcterms:modified>
</cp:coreProperties>
</file>