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7" r:id="rId4"/>
    <p:sldId id="279" r:id="rId5"/>
    <p:sldId id="268" r:id="rId6"/>
    <p:sldId id="288" r:id="rId7"/>
    <p:sldId id="289" r:id="rId8"/>
    <p:sldId id="269" r:id="rId9"/>
    <p:sldId id="270" r:id="rId10"/>
    <p:sldId id="292" r:id="rId11"/>
    <p:sldId id="296" r:id="rId12"/>
    <p:sldId id="287" r:id="rId13"/>
    <p:sldId id="284" r:id="rId14"/>
    <p:sldId id="285" r:id="rId15"/>
    <p:sldId id="286" r:id="rId16"/>
    <p:sldId id="293" r:id="rId17"/>
    <p:sldId id="294" r:id="rId18"/>
    <p:sldId id="295" r:id="rId19"/>
    <p:sldId id="272" r:id="rId20"/>
    <p:sldId id="275" r:id="rId21"/>
    <p:sldId id="273" r:id="rId22"/>
    <p:sldId id="274" r:id="rId23"/>
    <p:sldId id="276" r:id="rId24"/>
    <p:sldId id="278" r:id="rId25"/>
    <p:sldId id="297" r:id="rId26"/>
    <p:sldId id="27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336600"/>
    <a:srgbClr val="5F2E05"/>
    <a:srgbClr val="281302"/>
    <a:srgbClr val="666633"/>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98" y="-1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Tm="20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Tm="20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Tm="20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Tm="20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Tm="20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26.04.2024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Tm="20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26.04.2024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Tm="20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26.04.2024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Tm="20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Tm="2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Tm="20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Tm="20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26.04.2024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20000">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ДЕНЬ ПОБЕДЫ 2024\Вечный огонь.jpg"/>
          <p:cNvPicPr>
            <a:picLocks noChangeAspect="1" noChangeArrowheads="1"/>
          </p:cNvPicPr>
          <p:nvPr/>
        </p:nvPicPr>
        <p:blipFill>
          <a:blip r:embed="rId4" cstate="print"/>
          <a:srcRect/>
          <a:stretch>
            <a:fillRect/>
          </a:stretch>
        </p:blipFill>
        <p:spPr bwMode="auto">
          <a:xfrm>
            <a:off x="1" y="-33513"/>
            <a:ext cx="9144000" cy="6891513"/>
          </a:xfrm>
          <a:prstGeom prst="rect">
            <a:avLst/>
          </a:prstGeom>
          <a:noFill/>
        </p:spPr>
      </p:pic>
      <p:sp>
        <p:nvSpPr>
          <p:cNvPr id="3" name="Подзаголовок 2"/>
          <p:cNvSpPr>
            <a:spLocks noGrp="1"/>
          </p:cNvSpPr>
          <p:nvPr>
            <p:ph type="subTitle" idx="1"/>
          </p:nvPr>
        </p:nvSpPr>
        <p:spPr>
          <a:xfrm>
            <a:off x="0" y="116632"/>
            <a:ext cx="9001426" cy="648072"/>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spc="50" dirty="0" smtClean="0">
                <a:ln w="11430">
                  <a:noFill/>
                </a:ln>
                <a:solidFill>
                  <a:srgbClr val="666633"/>
                </a:solidFill>
                <a:effectLst>
                  <a:outerShdw blurRad="76200" dist="50800" dir="5400000" algn="tl" rotWithShape="0">
                    <a:srgbClr val="000000">
                      <a:alpha val="65000"/>
                    </a:srgbClr>
                  </a:outerShdw>
                </a:effectLst>
                <a:latin typeface="Bookman Old Style" pitchFamily="18" charset="0"/>
              </a:rPr>
              <a:t>БИБЛИОТЕКА ФГБОУ ВО ЛГАУ</a:t>
            </a:r>
          </a:p>
          <a:p>
            <a:pPr algn="ctr"/>
            <a:endPar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 name="voennyie_i_patrioticheskie - beri_shinel_poshli_domo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267200" y="3124200"/>
            <a:ext cx="609600" cy="609600"/>
          </a:xfrm>
          <a:prstGeom prst="rect">
            <a:avLst/>
          </a:prstGeom>
        </p:spPr>
      </p:pic>
      <p:sp>
        <p:nvSpPr>
          <p:cNvPr id="7" name="Подзаголовок 2"/>
          <p:cNvSpPr txBox="1">
            <a:spLocks/>
          </p:cNvSpPr>
          <p:nvPr/>
        </p:nvSpPr>
        <p:spPr>
          <a:xfrm>
            <a:off x="35496" y="1268760"/>
            <a:ext cx="9001426" cy="2880320"/>
          </a:xfrm>
          <a:prstGeom prst="rect">
            <a:avLst/>
          </a:prstGeom>
        </p:spPr>
        <p:txBody>
          <a:bodyPr vert="horz" lIns="91440" tIns="45720" rIns="91440" bIns="45720"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indent="361950" algn="ctr"/>
            <a:r>
              <a:rPr lang="ru-RU" sz="7600" b="1" dirty="0" smtClean="0">
                <a:ln w="17780" cmpd="sng">
                  <a:solidFill>
                    <a:schemeClr val="accent2"/>
                  </a:solidFill>
                  <a:prstDash val="solid"/>
                  <a:miter lim="800000"/>
                </a:ln>
                <a:solidFill>
                  <a:srgbClr val="C00000"/>
                </a:solidFill>
                <a:effectLst>
                  <a:outerShdw blurRad="55000" dist="50800" dir="5400000" algn="tl">
                    <a:srgbClr val="000000">
                      <a:alpha val="33000"/>
                    </a:srgbClr>
                  </a:outerShdw>
                </a:effectLst>
                <a:latin typeface="Bookman Old Style" pitchFamily="18" charset="0"/>
              </a:rPr>
              <a:t>ДЕНЬ ПОБЕДЫ</a:t>
            </a:r>
          </a:p>
          <a:p>
            <a:pPr lvl="0" indent="361950" algn="ctr"/>
            <a:endPar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a:p>
            <a:pPr lvl="0" indent="361950" algn="ctr"/>
            <a:endParaRPr lang="ru-RU"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a:p>
            <a:pPr lvl="0" indent="361950" algn="ctr"/>
            <a:r>
              <a:rPr lang="ru-RU" sz="8000" b="1" spc="50" dirty="0" smtClean="0">
                <a:ln w="11430">
                  <a:solidFill>
                    <a:schemeClr val="bg1"/>
                  </a:solidFill>
                </a:ln>
                <a:solidFill>
                  <a:srgbClr val="C00000"/>
                </a:solidFill>
                <a:effectLst>
                  <a:outerShdw blurRad="76200" dist="50800" dir="5400000" algn="tl" rotWithShape="0">
                    <a:srgbClr val="000000">
                      <a:alpha val="65000"/>
                    </a:srgbClr>
                  </a:outerShdw>
                </a:effectLst>
                <a:latin typeface="+mj-lt"/>
              </a:rPr>
              <a:t>1941–1945</a:t>
            </a:r>
          </a:p>
          <a:p>
            <a:pPr indent="361950" algn="ctr"/>
            <a:endPar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indent="361950" algn="ctr"/>
            <a:r>
              <a:rPr lang="ru-RU" sz="4000" b="1" spc="50" dirty="0" smtClean="0">
                <a:ln w="11430">
                  <a:solidFill>
                    <a:schemeClr val="bg1"/>
                  </a:solidFill>
                </a:ln>
                <a:solidFill>
                  <a:srgbClr val="333300"/>
                </a:solidFill>
                <a:effectLst>
                  <a:outerShdw blurRad="76200" dist="50800" dir="5400000" algn="tl" rotWithShape="0">
                    <a:srgbClr val="000000">
                      <a:alpha val="65000"/>
                    </a:srgbClr>
                  </a:outerShdw>
                </a:effectLst>
                <a:latin typeface="Bookman Old Style" pitchFamily="18" charset="0"/>
              </a:rPr>
              <a:t>ВСЕМИРНАЯ ВЕХА ИСТОРИИ НАШЕГО НАРОДА</a:t>
            </a:r>
          </a:p>
          <a:p>
            <a:pPr marL="0" marR="0" lvl="0" indent="0" algn="ctr" defTabSz="914400" rtl="0" eaLnBrk="1" fontAlgn="auto" latinLnBrk="0" hangingPunct="1">
              <a:lnSpc>
                <a:spcPct val="100000"/>
              </a:lnSpc>
              <a:spcBef>
                <a:spcPct val="20000"/>
              </a:spcBef>
              <a:spcAft>
                <a:spcPts val="600"/>
              </a:spcAft>
              <a:buClrTx/>
              <a:buSzTx/>
              <a:buFont typeface="Arial" pitchFamily="34" charset="0"/>
              <a:buNone/>
              <a:tabLst/>
              <a:defRPr/>
            </a:pPr>
            <a:endParaRPr kumimoji="0" lang="ru-RU" sz="28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n-ea"/>
              <a:cs typeface="+mn-cs"/>
            </a:endParaRPr>
          </a:p>
        </p:txBody>
      </p:sp>
    </p:spTree>
    <p:extLst>
      <p:ext uri="{BB962C8B-B14F-4D97-AF65-F5344CB8AC3E}">
        <p14:creationId xmlns:p14="http://schemas.microsoft.com/office/powerpoint/2010/main" val="1390590955"/>
      </p:ext>
    </p:extLst>
  </p:cSld>
  <p:clrMapOvr>
    <a:masterClrMapping/>
  </p:clrMapOvr>
  <p:transition spd="slow" advClick="0" advTm="2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2" presetClass="entr" presetSubtype="4" fill="hold" grpId="0" nodeType="afterEffect">
                                  <p:stCondLst>
                                    <p:cond delay="0"/>
                                  </p:stCondLst>
                                  <p:iterate type="wd">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2000"/>
                                        <p:tgtEl>
                                          <p:spTgt spid="3">
                                            <p:txEl>
                                              <p:pRg st="0" end="0"/>
                                            </p:txEl>
                                          </p:spTgt>
                                        </p:tgtEl>
                                      </p:cBhvr>
                                    </p:animEffect>
                                  </p:childTnLst>
                                </p:cTn>
                              </p:par>
                            </p:childTnLst>
                          </p:cTn>
                        </p:par>
                        <p:par>
                          <p:cTn id="11" fill="hold">
                            <p:stCondLst>
                              <p:cond delay="2600"/>
                            </p:stCondLst>
                            <p:childTnLst>
                              <p:par>
                                <p:cTn id="12" presetID="22" presetClass="entr" presetSubtype="4" fill="hold" grpId="0" nodeType="afterEffect">
                                  <p:stCondLst>
                                    <p:cond delay="0"/>
                                  </p:stCondLst>
                                  <p:iterate type="wd">
                                    <p:tmPct val="10000"/>
                                  </p:iterate>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2000"/>
                                        <p:tgtEl>
                                          <p:spTgt spid="7">
                                            <p:txEl>
                                              <p:pRg st="0" end="0"/>
                                            </p:txEl>
                                          </p:spTgt>
                                        </p:tgtEl>
                                      </p:cBhvr>
                                    </p:animEffect>
                                  </p:childTnLst>
                                </p:cTn>
                              </p:par>
                            </p:childTnLst>
                          </p:cTn>
                        </p:par>
                        <p:par>
                          <p:cTn id="15" fill="hold">
                            <p:stCondLst>
                              <p:cond delay="4800"/>
                            </p:stCondLst>
                            <p:childTnLst>
                              <p:par>
                                <p:cTn id="16" presetID="22" presetClass="entr" presetSubtype="4" fill="hold" grpId="0" nodeType="afterEffect">
                                  <p:stCondLst>
                                    <p:cond delay="0"/>
                                  </p:stCondLst>
                                  <p:iterate type="wd">
                                    <p:tmPct val="10000"/>
                                  </p:iterate>
                                  <p:childTnLst>
                                    <p:set>
                                      <p:cBhvr>
                                        <p:cTn id="17" dur="1" fill="hold">
                                          <p:stCondLst>
                                            <p:cond delay="0"/>
                                          </p:stCondLst>
                                        </p:cTn>
                                        <p:tgtEl>
                                          <p:spTgt spid="7">
                                            <p:txEl>
                                              <p:pRg st="3" end="3"/>
                                            </p:txEl>
                                          </p:spTgt>
                                        </p:tgtEl>
                                        <p:attrNameLst>
                                          <p:attrName>style.visibility</p:attrName>
                                        </p:attrNameLst>
                                      </p:cBhvr>
                                      <p:to>
                                        <p:strVal val="visible"/>
                                      </p:to>
                                    </p:set>
                                    <p:animEffect transition="in" filter="wipe(down)">
                                      <p:cBhvr>
                                        <p:cTn id="18" dur="2000"/>
                                        <p:tgtEl>
                                          <p:spTgt spid="7">
                                            <p:txEl>
                                              <p:pRg st="3" end="3"/>
                                            </p:txEl>
                                          </p:spTgt>
                                        </p:tgtEl>
                                      </p:cBhvr>
                                    </p:animEffect>
                                  </p:childTnLst>
                                </p:cTn>
                              </p:par>
                            </p:childTnLst>
                          </p:cTn>
                        </p:par>
                        <p:par>
                          <p:cTn id="19" fill="hold">
                            <p:stCondLst>
                              <p:cond delay="6800"/>
                            </p:stCondLst>
                            <p:childTnLst>
                              <p:par>
                                <p:cTn id="20" presetID="22" presetClass="entr" presetSubtype="4" fill="hold" grpId="0" nodeType="afterEffect">
                                  <p:stCondLst>
                                    <p:cond delay="0"/>
                                  </p:stCondLst>
                                  <p:iterate type="wd">
                                    <p:tmPct val="10000"/>
                                  </p:iterate>
                                  <p:childTnLst>
                                    <p:set>
                                      <p:cBhvr>
                                        <p:cTn id="21" dur="1" fill="hold">
                                          <p:stCondLst>
                                            <p:cond delay="0"/>
                                          </p:stCondLst>
                                        </p:cTn>
                                        <p:tgtEl>
                                          <p:spTgt spid="7">
                                            <p:txEl>
                                              <p:pRg st="5" end="5"/>
                                            </p:txEl>
                                          </p:spTgt>
                                        </p:tgtEl>
                                        <p:attrNameLst>
                                          <p:attrName>style.visibility</p:attrName>
                                        </p:attrNameLst>
                                      </p:cBhvr>
                                      <p:to>
                                        <p:strVal val="visible"/>
                                      </p:to>
                                    </p:set>
                                    <p:animEffect transition="in" filter="wipe(down)">
                                      <p:cBhvr>
                                        <p:cTn id="22"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23" repeatCount="indefinite" fill="remove" display="0">
                  <p:stCondLst>
                    <p:cond delay="indefinite"/>
                  </p:stCondLst>
                  <p:endCondLst>
                    <p:cond evt="onStopAudio" delay="0">
                      <p:tgtEl>
                        <p:sldTgt/>
                      </p:tgtEl>
                    </p:cond>
                  </p:endCondLst>
                </p:cTn>
                <p:tgtEl>
                  <p:spTgt spid="2"/>
                </p:tgtEl>
              </p:cMediaNode>
            </p:audio>
          </p:childTnLst>
        </p:cTn>
      </p:par>
    </p:tnLst>
    <p:bldLst>
      <p:bldP spid="3" grpId="0" build="p"/>
      <p:bldP spid="7"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7" name="Picture 19" descr="C:\Users\user\Desktop\ДЕНЬ ПОБЕДЫ 2024\ФОН.jpg"/>
          <p:cNvPicPr>
            <a:picLocks noChangeAspect="1" noChangeArrowheads="1"/>
          </p:cNvPicPr>
          <p:nvPr/>
        </p:nvPicPr>
        <p:blipFill>
          <a:blip r:embed="rId2" cstate="print"/>
          <a:srcRect/>
          <a:stretch>
            <a:fillRect/>
          </a:stretch>
        </p:blipFill>
        <p:spPr bwMode="auto">
          <a:xfrm>
            <a:off x="47091" y="0"/>
            <a:ext cx="9096909" cy="6858000"/>
          </a:xfrm>
          <a:prstGeom prst="rect">
            <a:avLst/>
          </a:prstGeom>
          <a:noFill/>
        </p:spPr>
      </p:pic>
      <p:sp>
        <p:nvSpPr>
          <p:cNvPr id="7170" name="AutoShape 2"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2" name="AutoShape 4"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4" name="AutoShape 6"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6" name="AutoShape 8"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8" name="AutoShape 10"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4" name="AutoShape 16"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6" name="AutoShape 18"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0" name="Picture 2" descr="C:\Users\user\Desktop\ДЕНЬ ПОБЕДЫ 2024\История великой.jpg"/>
          <p:cNvPicPr>
            <a:picLocks noChangeAspect="1" noChangeArrowheads="1"/>
          </p:cNvPicPr>
          <p:nvPr/>
        </p:nvPicPr>
        <p:blipFill>
          <a:blip r:embed="rId3" cstate="print">
            <a:clrChange>
              <a:clrFrom>
                <a:srgbClr val="FFFFFF"/>
              </a:clrFrom>
              <a:clrTo>
                <a:srgbClr val="FFFFFF">
                  <a:alpha val="0"/>
                </a:srgbClr>
              </a:clrTo>
            </a:clrChange>
            <a:lum bright="-10000"/>
          </a:blip>
          <a:srcRect b="1997"/>
          <a:stretch>
            <a:fillRect/>
          </a:stretch>
        </p:blipFill>
        <p:spPr bwMode="auto">
          <a:xfrm>
            <a:off x="1115616" y="1052736"/>
            <a:ext cx="7164288" cy="2952328"/>
          </a:xfrm>
          <a:prstGeom prst="rect">
            <a:avLst/>
          </a:prstGeom>
          <a:noFill/>
        </p:spPr>
      </p:pic>
      <p:sp>
        <p:nvSpPr>
          <p:cNvPr id="17" name="Заголовок 1"/>
          <p:cNvSpPr>
            <a:spLocks noGrp="1"/>
          </p:cNvSpPr>
          <p:nvPr>
            <p:ph type="title"/>
          </p:nvPr>
        </p:nvSpPr>
        <p:spPr>
          <a:xfrm>
            <a:off x="539552" y="260648"/>
            <a:ext cx="8229600" cy="792088"/>
          </a:xfrm>
        </p:spPr>
        <p:txBody>
          <a:bodyPr>
            <a:normAutofit fontScale="90000"/>
          </a:bodyPr>
          <a:lstStyle/>
          <a:p>
            <a:pPr>
              <a:lnSpc>
                <a:spcPct val="90000"/>
              </a:lnSpc>
            </a:pPr>
            <a:r>
              <a:rPr lang="ru-RU" sz="3100" dirty="0" smtClean="0"/>
              <a:t/>
            </a:r>
            <a:br>
              <a:rPr lang="ru-RU" sz="3100" dirty="0" smtClean="0"/>
            </a:br>
            <a:r>
              <a:rPr lang="ru-RU" sz="2700" b="1" dirty="0" smtClean="0">
                <a:ln w="11430"/>
                <a:solidFill>
                  <a:srgbClr val="C00000"/>
                </a:solidFill>
                <a:effectLst>
                  <a:outerShdw blurRad="50800" dist="39000" dir="5460000" algn="tl">
                    <a:srgbClr val="000000">
                      <a:alpha val="38000"/>
                    </a:srgbClr>
                  </a:outerShdw>
                </a:effectLst>
              </a:rPr>
              <a:t>История Великой Отечественной войны Советского Союза. 1941 - 1945. В 6 томах (комплект) (сборник)</a:t>
            </a:r>
            <a:r>
              <a:rPr lang="ru-RU" sz="2700" dirty="0" smtClean="0"/>
              <a:t/>
            </a:r>
            <a:br>
              <a:rPr lang="ru-RU" sz="2700" dirty="0" smtClean="0"/>
            </a:br>
            <a:endParaRPr lang="ru-RU" sz="2700" dirty="0"/>
          </a:p>
        </p:txBody>
      </p:sp>
      <p:sp>
        <p:nvSpPr>
          <p:cNvPr id="18" name="Содержимое 2"/>
          <p:cNvSpPr>
            <a:spLocks noGrp="1"/>
          </p:cNvSpPr>
          <p:nvPr>
            <p:ph idx="1"/>
          </p:nvPr>
        </p:nvSpPr>
        <p:spPr>
          <a:xfrm>
            <a:off x="323528" y="3933056"/>
            <a:ext cx="8568952" cy="2232248"/>
          </a:xfrm>
        </p:spPr>
        <p:txBody>
          <a:bodyPr>
            <a:normAutofit fontScale="25000" lnSpcReduction="20000"/>
          </a:bodyPr>
          <a:lstStyle/>
          <a:p>
            <a:pPr marL="0" indent="0">
              <a:buNone/>
            </a:pPr>
            <a:endParaRPr lang="ru-RU" dirty="0" smtClean="0"/>
          </a:p>
          <a:p>
            <a:pPr marL="0" indent="361950" algn="just">
              <a:lnSpc>
                <a:spcPct val="110000"/>
              </a:lnSpc>
              <a:buNone/>
            </a:pPr>
            <a:r>
              <a:rPr lang="ru-RU" sz="72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Шеститомный труд "История Великой Отечественной войны Советского Союза. 1941 - 1945 гг." разработан коллективом научных сотрудников Отдела истории Великой отечественной войны Института марксизма-ленинизма при ЦК КПСС на основе: документальных материалов, хранящихся в центральных партийных, ведомственных и местных архивах СССР; материалов архивов Германской Демократической Республики, Польской Народной Республики, Чехословацкой Республики, Народной Республики Болгарии, Румынской Народной Республики, Венгерской Народной Республики; опубликованных документов СССР и других стран, а также советской и иностранной научно-исторической литературы.</a:t>
            </a:r>
            <a:r>
              <a:rPr lang="ru-RU" sz="7200" dirty="0" smtClean="0"/>
              <a:t/>
            </a:r>
            <a:br>
              <a:rPr lang="ru-RU" sz="7200" dirty="0" smtClean="0"/>
            </a:br>
            <a:endParaRPr lang="ru-RU" sz="7200" dirty="0"/>
          </a:p>
        </p:txBody>
      </p:sp>
    </p:spTree>
  </p:cSld>
  <p:clrMapOvr>
    <a:masterClrMapping/>
  </p:clrMapOvr>
  <p:transition spd="slow" advTm="2000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7" name="Picture 19" descr="C:\Users\user\Desktop\ДЕНЬ ПОБЕДЫ 2024\ФОН.jpg"/>
          <p:cNvPicPr>
            <a:picLocks noChangeAspect="1" noChangeArrowheads="1"/>
          </p:cNvPicPr>
          <p:nvPr/>
        </p:nvPicPr>
        <p:blipFill>
          <a:blip r:embed="rId2" cstate="print"/>
          <a:srcRect/>
          <a:stretch>
            <a:fillRect/>
          </a:stretch>
        </p:blipFill>
        <p:spPr bwMode="auto">
          <a:xfrm>
            <a:off x="11595" y="-27384"/>
            <a:ext cx="9096909" cy="6858000"/>
          </a:xfrm>
          <a:prstGeom prst="rect">
            <a:avLst/>
          </a:prstGeom>
          <a:noFill/>
        </p:spPr>
      </p:pic>
      <p:sp>
        <p:nvSpPr>
          <p:cNvPr id="7170" name="AutoShape 2"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2" name="AutoShape 4"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4" name="AutoShape 6"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6" name="AutoShape 8"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8" name="AutoShape 10"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4" name="AutoShape 16"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6" name="AutoShape 18"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 name="Заголовок 3"/>
          <p:cNvSpPr>
            <a:spLocks noGrp="1"/>
          </p:cNvSpPr>
          <p:nvPr>
            <p:ph type="title"/>
          </p:nvPr>
        </p:nvSpPr>
        <p:spPr>
          <a:xfrm>
            <a:off x="683568" y="228600"/>
            <a:ext cx="8280920" cy="824136"/>
          </a:xfrm>
        </p:spPr>
        <p:txBody>
          <a:bodyPr>
            <a:noAutofit/>
          </a:bodyPr>
          <a:lstStyle/>
          <a:p>
            <a:pPr>
              <a:lnSpc>
                <a:spcPct val="90000"/>
              </a:lnSpc>
            </a:pPr>
            <a:r>
              <a:rPr lang="ru-RU" sz="2400" b="1" dirty="0" smtClean="0">
                <a:ln w="11430"/>
                <a:solidFill>
                  <a:srgbClr val="C00000"/>
                </a:solidFill>
                <a:effectLst>
                  <a:outerShdw blurRad="50800" dist="39000" dir="5460000" algn="tl">
                    <a:srgbClr val="000000">
                      <a:alpha val="38000"/>
                    </a:srgbClr>
                  </a:outerShdw>
                </a:effectLst>
              </a:rPr>
              <a:t>Герои Великой Отечественной войны: наглядное пособие / сост. Л. В.  </a:t>
            </a:r>
            <a:r>
              <a:rPr lang="ru-RU" sz="2400" b="1" dirty="0" err="1" smtClean="0">
                <a:ln w="11430"/>
                <a:solidFill>
                  <a:srgbClr val="C00000"/>
                </a:solidFill>
                <a:effectLst>
                  <a:outerShdw blurRad="50800" dist="39000" dir="5460000" algn="tl">
                    <a:srgbClr val="000000">
                      <a:alpha val="38000"/>
                    </a:srgbClr>
                  </a:outerShdw>
                </a:effectLst>
              </a:rPr>
              <a:t>Благушина</a:t>
            </a:r>
            <a:r>
              <a:rPr lang="ru-RU" sz="2400" b="1" dirty="0" smtClean="0">
                <a:ln w="11430"/>
                <a:solidFill>
                  <a:srgbClr val="C00000"/>
                </a:solidFill>
                <a:effectLst>
                  <a:outerShdw blurRad="50800" dist="39000" dir="5460000" algn="tl">
                    <a:srgbClr val="000000">
                      <a:alpha val="38000"/>
                    </a:srgbClr>
                  </a:outerShdw>
                </a:effectLst>
              </a:rPr>
              <a:t>. – Луганск, 2022. – нет с.: </a:t>
            </a:r>
            <a:r>
              <a:rPr lang="ru-RU" sz="2400" b="1" dirty="0" err="1" smtClean="0">
                <a:ln w="11430"/>
                <a:solidFill>
                  <a:srgbClr val="C00000"/>
                </a:solidFill>
                <a:effectLst>
                  <a:outerShdw blurRad="50800" dist="39000" dir="5460000" algn="tl">
                    <a:srgbClr val="000000">
                      <a:alpha val="38000"/>
                    </a:srgbClr>
                  </a:outerShdw>
                </a:effectLst>
              </a:rPr>
              <a:t>цв</a:t>
            </a:r>
            <a:r>
              <a:rPr lang="ru-RU" sz="2400" b="1" dirty="0" smtClean="0">
                <a:ln w="11430"/>
                <a:solidFill>
                  <a:srgbClr val="C00000"/>
                </a:solidFill>
                <a:effectLst>
                  <a:outerShdw blurRad="50800" dist="39000" dir="5460000" algn="tl">
                    <a:srgbClr val="000000">
                      <a:alpha val="38000"/>
                    </a:srgbClr>
                  </a:outerShdw>
                </a:effectLst>
              </a:rPr>
              <a:t>. ил. 36</a:t>
            </a:r>
          </a:p>
        </p:txBody>
      </p:sp>
      <p:pic>
        <p:nvPicPr>
          <p:cNvPr id="18" name="Picture 2" descr="\\Iibserver\мои документы\Справочно-библиографический отдел\Презентации\ВЫСТАВКА 2022\2.jpg"/>
          <p:cNvPicPr>
            <a:picLocks noChangeAspect="1" noChangeArrowheads="1"/>
          </p:cNvPicPr>
          <p:nvPr/>
        </p:nvPicPr>
        <p:blipFill>
          <a:blip r:embed="rId3" cstate="print"/>
          <a:srcRect t="21861" b="21861"/>
          <a:stretch>
            <a:fillRect/>
          </a:stretch>
        </p:blipFill>
        <p:spPr bwMode="auto">
          <a:xfrm>
            <a:off x="4788024" y="1124744"/>
            <a:ext cx="3096344" cy="4128459"/>
          </a:xfrm>
          <a:prstGeom prst="rect">
            <a:avLst/>
          </a:prstGeom>
          <a:ln>
            <a:noFill/>
          </a:ln>
          <a:effectLst>
            <a:outerShdw blurRad="292100" dist="139700" dir="2700000" algn="tl" rotWithShape="0">
              <a:srgbClr val="333333">
                <a:alpha val="65000"/>
              </a:srgbClr>
            </a:outerShdw>
          </a:effectLst>
        </p:spPr>
      </p:pic>
      <p:pic>
        <p:nvPicPr>
          <p:cNvPr id="19" name="Picture 2" descr="\\Iibserver\мои документы\Справочно-библиографический отдел\Презентации\ВЫСТАВКА 2022\10.jpg"/>
          <p:cNvPicPr>
            <a:picLocks noChangeAspect="1" noChangeArrowheads="1"/>
          </p:cNvPicPr>
          <p:nvPr/>
        </p:nvPicPr>
        <p:blipFill>
          <a:blip r:embed="rId4" cstate="print"/>
          <a:srcRect/>
          <a:stretch>
            <a:fillRect/>
          </a:stretch>
        </p:blipFill>
        <p:spPr bwMode="auto">
          <a:xfrm>
            <a:off x="1331640" y="1124744"/>
            <a:ext cx="3096344" cy="4189530"/>
          </a:xfrm>
          <a:prstGeom prst="rect">
            <a:avLst/>
          </a:prstGeom>
          <a:ln>
            <a:noFill/>
          </a:ln>
          <a:effectLst>
            <a:outerShdw blurRad="292100" dist="139700" dir="2700000" algn="tl" rotWithShape="0">
              <a:srgbClr val="333333">
                <a:alpha val="65000"/>
              </a:srgbClr>
            </a:outerShdw>
          </a:effectLst>
        </p:spPr>
      </p:pic>
      <p:sp>
        <p:nvSpPr>
          <p:cNvPr id="20" name="Текст 5"/>
          <p:cNvSpPr txBox="1">
            <a:spLocks/>
          </p:cNvSpPr>
          <p:nvPr/>
        </p:nvSpPr>
        <p:spPr>
          <a:xfrm>
            <a:off x="251520" y="5373216"/>
            <a:ext cx="8640960" cy="1296144"/>
          </a:xfrm>
          <a:prstGeom prst="rect">
            <a:avLst/>
          </a:prstGeom>
        </p:spPr>
        <p:txBody>
          <a:bodyPr>
            <a:noAutofit/>
          </a:bodyPr>
          <a:lstStyle/>
          <a:p>
            <a:pPr marR="0" lvl="0" algn="just" defTabSz="914400" rtl="0" eaLnBrk="1" fontAlgn="auto" latinLnBrk="0" hangingPunct="1">
              <a:lnSpc>
                <a:spcPct val="100000"/>
              </a:lnSpc>
              <a:spcBef>
                <a:spcPts val="0"/>
              </a:spcBef>
              <a:spcAft>
                <a:spcPts val="0"/>
              </a:spcAft>
              <a:buClrTx/>
              <a:buSzTx/>
              <a:defRPr/>
            </a:pPr>
            <a:r>
              <a:rPr lang="ru-RU"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Наглядное </a:t>
            </a:r>
            <a:r>
              <a:rPr lang="ru-RU"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пособие "Герои Великой Отечественной войны" включает в себя 36 портретов с краткой биографией личности по разделам "Маршалы Великой Победы", "Герои Советского Союза - наши земляки", "Герои-молодогвардейцы", "Партизаны и подпольщики Ворошиловградщины".</a:t>
            </a:r>
            <a:endParaRPr lang="ru-RU" b="1" dirty="0">
              <a:ln w="1905"/>
              <a:solidFill>
                <a:schemeClr val="accent6">
                  <a:lumMod val="50000"/>
                </a:schemeClr>
              </a:solidFill>
              <a:effectLst>
                <a:innerShdw blurRad="69850" dist="43180" dir="5400000">
                  <a:srgbClr val="000000">
                    <a:alpha val="65000"/>
                  </a:srgbClr>
                </a:innerShdw>
              </a:effectLst>
              <a:latin typeface="+mj-lt"/>
              <a:ea typeface="+mj-ea"/>
              <a:cs typeface="+mj-cs"/>
            </a:endParaRPr>
          </a:p>
        </p:txBody>
      </p:sp>
    </p:spTree>
  </p:cSld>
  <p:clrMapOvr>
    <a:masterClrMapping/>
  </p:clrMapOvr>
  <p:transition spd="slow" advTm="20000">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9" descr="C:\Users\user\Desktop\ДЕНЬ ПОБЕДЫ 2024\ФОН.jpg"/>
          <p:cNvPicPr>
            <a:picLocks noChangeAspect="1" noChangeArrowheads="1"/>
          </p:cNvPicPr>
          <p:nvPr/>
        </p:nvPicPr>
        <p:blipFill>
          <a:blip r:embed="rId2" cstate="print"/>
          <a:srcRect/>
          <a:stretch>
            <a:fillRect/>
          </a:stretch>
        </p:blipFill>
        <p:spPr bwMode="auto">
          <a:xfrm>
            <a:off x="0" y="0"/>
            <a:ext cx="9096909" cy="6858000"/>
          </a:xfrm>
          <a:prstGeom prst="rect">
            <a:avLst/>
          </a:prstGeom>
          <a:noFill/>
        </p:spPr>
      </p:pic>
      <p:sp>
        <p:nvSpPr>
          <p:cNvPr id="2" name="Заголовок 1"/>
          <p:cNvSpPr>
            <a:spLocks noGrp="1"/>
          </p:cNvSpPr>
          <p:nvPr>
            <p:ph type="title"/>
          </p:nvPr>
        </p:nvSpPr>
        <p:spPr>
          <a:xfrm>
            <a:off x="251520" y="332656"/>
            <a:ext cx="8686800" cy="79208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8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МАРШАЛЫ</a:t>
            </a:r>
            <a:r>
              <a:rPr lang="ru-RU" sz="2800" b="1" dirty="0" smtClean="0">
                <a:ln w="11430"/>
                <a:solidFill>
                  <a:srgbClr val="C00000"/>
                </a:solidFill>
                <a:effectLst>
                  <a:outerShdw blurRad="50800" dist="39000" dir="5460000" algn="tl">
                    <a:srgbClr val="000000">
                      <a:alpha val="38000"/>
                    </a:srgbClr>
                  </a:outerShdw>
                </a:effectLst>
              </a:rPr>
              <a:t> </a:t>
            </a:r>
            <a:r>
              <a:rPr lang="ru-RU" sz="28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ВЕЛИКОЙ</a:t>
            </a:r>
            <a:r>
              <a:rPr lang="ru-RU" sz="2800" b="1" dirty="0" smtClean="0">
                <a:ln w="11430"/>
                <a:solidFill>
                  <a:srgbClr val="C00000"/>
                </a:solidFill>
                <a:effectLst>
                  <a:outerShdw blurRad="50800" dist="39000" dir="5460000" algn="tl">
                    <a:srgbClr val="000000">
                      <a:alpha val="38000"/>
                    </a:srgbClr>
                  </a:outerShdw>
                </a:effectLst>
              </a:rPr>
              <a:t> </a:t>
            </a:r>
            <a:r>
              <a:rPr lang="ru-RU" sz="28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ПОБЕДЫ</a:t>
            </a:r>
            <a:endParaRPr lang="ru-RU" sz="2800" b="1"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2050" name="Picture 2" descr="C:\Users\user\Desktop\ВЫСТАВКА 2022\ИСПОЛЬЗОВАНЫ\6.jpg"/>
          <p:cNvPicPr>
            <a:picLocks noChangeAspect="1" noChangeArrowheads="1"/>
          </p:cNvPicPr>
          <p:nvPr/>
        </p:nvPicPr>
        <p:blipFill>
          <a:blip r:embed="rId3" cstate="print">
            <a:lum contrast="10000"/>
          </a:blip>
          <a:srcRect l="5508" t="1377" r="4525" b="2230"/>
          <a:stretch>
            <a:fillRect/>
          </a:stretch>
        </p:blipFill>
        <p:spPr bwMode="auto">
          <a:xfrm>
            <a:off x="5364088" y="1268760"/>
            <a:ext cx="3528392" cy="5040560"/>
          </a:xfrm>
          <a:prstGeom prst="rect">
            <a:avLst/>
          </a:prstGeom>
          <a:solidFill>
            <a:srgbClr val="FFFFFF">
              <a:shade val="85000"/>
            </a:srgbClr>
          </a:solidFill>
          <a:ln w="57150" cap="rnd">
            <a:solidFill>
              <a:srgbClr val="C0000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Содержимое 3"/>
          <p:cNvSpPr>
            <a:spLocks noGrp="1"/>
          </p:cNvSpPr>
          <p:nvPr>
            <p:ph idx="1"/>
          </p:nvPr>
        </p:nvSpPr>
        <p:spPr>
          <a:xfrm>
            <a:off x="179512" y="1196752"/>
            <a:ext cx="5554960" cy="5283968"/>
          </a:xfrm>
        </p:spPr>
        <p:txBody>
          <a:bodyPr>
            <a:normAutofit/>
          </a:bodyPr>
          <a:lstStyle/>
          <a:p>
            <a:pPr marL="0" indent="173038" algn="just">
              <a:lnSpc>
                <a:spcPct val="110000"/>
              </a:lnSpc>
              <a:spcBef>
                <a:spcPts val="0"/>
              </a:spcBef>
              <a:buNone/>
            </a:pPr>
            <a:r>
              <a:rPr lang="ru-RU" sz="20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1.  Будённый Семён Михайлович</a:t>
            </a:r>
          </a:p>
          <a:p>
            <a:pPr marL="0" indent="173038" algn="just">
              <a:lnSpc>
                <a:spcPct val="110000"/>
              </a:lnSpc>
              <a:spcBef>
                <a:spcPts val="0"/>
              </a:spcBef>
              <a:buNone/>
            </a:pPr>
            <a:r>
              <a:rPr lang="ru-RU" sz="20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2.  Василевский Александр Михайлович</a:t>
            </a:r>
          </a:p>
          <a:p>
            <a:pPr marL="0" indent="173038" algn="just">
              <a:lnSpc>
                <a:spcPct val="110000"/>
              </a:lnSpc>
              <a:spcBef>
                <a:spcPts val="0"/>
              </a:spcBef>
              <a:buNone/>
            </a:pPr>
            <a:r>
              <a:rPr lang="ru-RU" sz="20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3.  Ворошилов Климент Ефремович</a:t>
            </a:r>
          </a:p>
          <a:p>
            <a:pPr marL="0" indent="173038" algn="just">
              <a:lnSpc>
                <a:spcPct val="110000"/>
              </a:lnSpc>
              <a:spcBef>
                <a:spcPts val="0"/>
              </a:spcBef>
              <a:buNone/>
            </a:pPr>
            <a:r>
              <a:rPr lang="ru-RU" sz="20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4.  Говоров Леонид Александрович</a:t>
            </a:r>
          </a:p>
          <a:p>
            <a:pPr marL="0" indent="173038" algn="just">
              <a:lnSpc>
                <a:spcPct val="110000"/>
              </a:lnSpc>
              <a:spcBef>
                <a:spcPts val="0"/>
              </a:spcBef>
              <a:buNone/>
            </a:pPr>
            <a:r>
              <a:rPr lang="ru-RU" sz="20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5.  Жуков Георгий Константинович</a:t>
            </a:r>
          </a:p>
          <a:p>
            <a:pPr marL="0" indent="173038" algn="just">
              <a:lnSpc>
                <a:spcPct val="110000"/>
              </a:lnSpc>
              <a:spcBef>
                <a:spcPts val="0"/>
              </a:spcBef>
              <a:buNone/>
            </a:pPr>
            <a:r>
              <a:rPr lang="ru-RU" sz="20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6.  Конев Иван Степанович</a:t>
            </a:r>
          </a:p>
          <a:p>
            <a:pPr marL="0" indent="173038" algn="just">
              <a:lnSpc>
                <a:spcPct val="110000"/>
              </a:lnSpc>
              <a:spcBef>
                <a:spcPts val="0"/>
              </a:spcBef>
              <a:buNone/>
            </a:pPr>
            <a:r>
              <a:rPr lang="ru-RU" sz="20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7.  Кузнецов Николай Герасимович</a:t>
            </a:r>
          </a:p>
          <a:p>
            <a:pPr marL="0" indent="173038" algn="just">
              <a:lnSpc>
                <a:spcPct val="110000"/>
              </a:lnSpc>
              <a:spcBef>
                <a:spcPts val="0"/>
              </a:spcBef>
              <a:buNone/>
            </a:pPr>
            <a:r>
              <a:rPr lang="ru-RU" sz="20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8.  Малиновский Радион Яковлевич</a:t>
            </a:r>
          </a:p>
          <a:p>
            <a:pPr marL="0" indent="173038" algn="just">
              <a:lnSpc>
                <a:spcPct val="110000"/>
              </a:lnSpc>
              <a:spcBef>
                <a:spcPts val="0"/>
              </a:spcBef>
              <a:buNone/>
            </a:pPr>
            <a:r>
              <a:rPr lang="ru-RU" sz="20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9.  Мерецков Кирилл Афанасьевич</a:t>
            </a:r>
          </a:p>
          <a:p>
            <a:pPr marL="0" indent="173038" algn="just">
              <a:lnSpc>
                <a:spcPct val="110000"/>
              </a:lnSpc>
              <a:spcBef>
                <a:spcPts val="0"/>
              </a:spcBef>
              <a:buNone/>
            </a:pPr>
            <a:r>
              <a:rPr lang="ru-RU" sz="20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10. Рокоссовский Константин Константинович</a:t>
            </a:r>
          </a:p>
          <a:p>
            <a:pPr marL="0" indent="173038" algn="just">
              <a:lnSpc>
                <a:spcPct val="110000"/>
              </a:lnSpc>
              <a:spcBef>
                <a:spcPts val="0"/>
              </a:spcBef>
              <a:buNone/>
            </a:pPr>
            <a:r>
              <a:rPr lang="ru-RU" sz="20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11. Сталин (Джугашвили) Иосиф</a:t>
            </a:r>
          </a:p>
          <a:p>
            <a:pPr marL="0" indent="173038" algn="just">
              <a:lnSpc>
                <a:spcPct val="110000"/>
              </a:lnSpc>
              <a:spcBef>
                <a:spcPts val="0"/>
              </a:spcBef>
              <a:buNone/>
            </a:pPr>
            <a:r>
              <a:rPr lang="ru-RU" sz="20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       Виссарионович</a:t>
            </a:r>
          </a:p>
          <a:p>
            <a:pPr marL="0" indent="173038" algn="just">
              <a:lnSpc>
                <a:spcPct val="110000"/>
              </a:lnSpc>
              <a:spcBef>
                <a:spcPts val="0"/>
              </a:spcBef>
              <a:buNone/>
            </a:pPr>
            <a:r>
              <a:rPr lang="ru-RU" sz="20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12. Тимошенко Семён Константинович</a:t>
            </a:r>
          </a:p>
          <a:p>
            <a:pPr marL="0" indent="173038" algn="just">
              <a:lnSpc>
                <a:spcPct val="110000"/>
              </a:lnSpc>
              <a:spcBef>
                <a:spcPts val="0"/>
              </a:spcBef>
              <a:buNone/>
            </a:pPr>
            <a:r>
              <a:rPr lang="ru-RU" sz="20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13. Толбухин Фёдор Иванович</a:t>
            </a:r>
          </a:p>
          <a:p>
            <a:pPr marL="0" indent="173038" algn="just">
              <a:lnSpc>
                <a:spcPct val="110000"/>
              </a:lnSpc>
              <a:spcBef>
                <a:spcPts val="0"/>
              </a:spcBef>
              <a:buNone/>
            </a:pPr>
            <a:r>
              <a:rPr lang="ru-RU" sz="20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14. Шапошников Борис Михайлович</a:t>
            </a:r>
            <a:endParaRPr lang="ru-RU" sz="2000" b="1" dirty="0">
              <a:ln w="1905"/>
              <a:solidFill>
                <a:schemeClr val="accent6">
                  <a:lumMod val="50000"/>
                </a:schemeClr>
              </a:solidFill>
              <a:effectLst>
                <a:innerShdw blurRad="69850" dist="43180" dir="5400000">
                  <a:srgbClr val="000000">
                    <a:alpha val="65000"/>
                  </a:srgbClr>
                </a:innerShdw>
              </a:effectLst>
              <a:latin typeface="+mj-lt"/>
              <a:ea typeface="+mj-ea"/>
              <a:cs typeface="+mj-cs"/>
            </a:endParaRPr>
          </a:p>
        </p:txBody>
      </p:sp>
    </p:spTree>
  </p:cSld>
  <p:clrMapOvr>
    <a:masterClrMapping/>
  </p:clrMapOvr>
  <p:transition spd="slow" advTm="2000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9" descr="C:\Users\user\Desktop\ДЕНЬ ПОБЕДЫ 2024\ФОН.jpg"/>
          <p:cNvPicPr>
            <a:picLocks noChangeAspect="1" noChangeArrowheads="1"/>
          </p:cNvPicPr>
          <p:nvPr/>
        </p:nvPicPr>
        <p:blipFill>
          <a:blip r:embed="rId2" cstate="print"/>
          <a:srcRect/>
          <a:stretch>
            <a:fillRect/>
          </a:stretch>
        </p:blipFill>
        <p:spPr bwMode="auto">
          <a:xfrm>
            <a:off x="47091" y="0"/>
            <a:ext cx="9096909" cy="6858000"/>
          </a:xfrm>
          <a:prstGeom prst="rect">
            <a:avLst/>
          </a:prstGeom>
          <a:noFill/>
        </p:spPr>
      </p:pic>
      <p:sp>
        <p:nvSpPr>
          <p:cNvPr id="2" name="Заголовок 1"/>
          <p:cNvSpPr>
            <a:spLocks noGrp="1"/>
          </p:cNvSpPr>
          <p:nvPr>
            <p:ph type="title"/>
          </p:nvPr>
        </p:nvSpPr>
        <p:spPr>
          <a:xfrm>
            <a:off x="251520" y="260648"/>
            <a:ext cx="8676456" cy="79208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8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ГЕРОИ- МОЛОДОГВАРДЕЙЦЫ</a:t>
            </a:r>
            <a:endParaRPr lang="ru-RU" sz="2800" b="1"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Содержимое 3"/>
          <p:cNvSpPr>
            <a:spLocks noGrp="1"/>
          </p:cNvSpPr>
          <p:nvPr>
            <p:ph idx="1"/>
          </p:nvPr>
        </p:nvSpPr>
        <p:spPr>
          <a:xfrm>
            <a:off x="457200" y="1268760"/>
            <a:ext cx="5266928" cy="4857403"/>
          </a:xfrm>
        </p:spPr>
        <p:txBody>
          <a:bodyPr>
            <a:normAutofit/>
          </a:bodyPr>
          <a:lstStyle/>
          <a:p>
            <a:pPr marL="0" indent="173038" algn="just">
              <a:lnSpc>
                <a:spcPct val="120000"/>
              </a:lnSpc>
              <a:spcBef>
                <a:spcPts val="0"/>
              </a:spcBef>
              <a:buNone/>
            </a:pPr>
            <a:r>
              <a:rPr lang="ru-RU" sz="24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1. Громова Ульяна Матвеевна</a:t>
            </a:r>
          </a:p>
          <a:p>
            <a:pPr marL="0" indent="173038" algn="just">
              <a:lnSpc>
                <a:spcPct val="120000"/>
              </a:lnSpc>
              <a:spcBef>
                <a:spcPts val="0"/>
              </a:spcBef>
              <a:buNone/>
            </a:pPr>
            <a:r>
              <a:rPr lang="ru-RU" sz="24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2. Земнухов Иван Александрович</a:t>
            </a:r>
          </a:p>
          <a:p>
            <a:pPr marL="0" indent="173038" algn="just">
              <a:lnSpc>
                <a:spcPct val="120000"/>
              </a:lnSpc>
              <a:spcBef>
                <a:spcPts val="0"/>
              </a:spcBef>
              <a:buNone/>
            </a:pPr>
            <a:r>
              <a:rPr lang="ru-RU" sz="24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3. Кошевой Олег Васильевич</a:t>
            </a:r>
          </a:p>
          <a:p>
            <a:pPr marL="0" indent="173038" algn="just">
              <a:lnSpc>
                <a:spcPct val="120000"/>
              </a:lnSpc>
              <a:spcBef>
                <a:spcPts val="0"/>
              </a:spcBef>
              <a:buNone/>
            </a:pPr>
            <a:r>
              <a:rPr lang="ru-RU" sz="24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4. Левашов Василий Иванович</a:t>
            </a:r>
          </a:p>
          <a:p>
            <a:pPr marL="0" indent="173038" algn="just">
              <a:lnSpc>
                <a:spcPct val="120000"/>
              </a:lnSpc>
              <a:spcBef>
                <a:spcPts val="0"/>
              </a:spcBef>
              <a:buNone/>
            </a:pPr>
            <a:r>
              <a:rPr lang="ru-RU" sz="24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5. Огурцов Дмитрий Уварович</a:t>
            </a:r>
          </a:p>
          <a:p>
            <a:pPr marL="0" indent="173038" algn="just">
              <a:lnSpc>
                <a:spcPct val="120000"/>
              </a:lnSpc>
              <a:spcBef>
                <a:spcPts val="0"/>
              </a:spcBef>
              <a:buNone/>
            </a:pPr>
            <a:r>
              <a:rPr lang="ru-RU" sz="24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6. Субботин Виктор Фёдорович</a:t>
            </a:r>
          </a:p>
          <a:p>
            <a:pPr marL="0" indent="173038" algn="just">
              <a:lnSpc>
                <a:spcPct val="120000"/>
              </a:lnSpc>
              <a:spcBef>
                <a:spcPts val="0"/>
              </a:spcBef>
              <a:buNone/>
            </a:pPr>
            <a:r>
              <a:rPr lang="ru-RU" sz="24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7. Третьякевич Виктор Иосифович</a:t>
            </a:r>
          </a:p>
          <a:p>
            <a:pPr marL="0" indent="173038" algn="just">
              <a:lnSpc>
                <a:spcPct val="120000"/>
              </a:lnSpc>
              <a:spcBef>
                <a:spcPts val="0"/>
              </a:spcBef>
              <a:buNone/>
            </a:pPr>
            <a:r>
              <a:rPr lang="ru-RU" sz="24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8.Туркенич Иван Васильевич</a:t>
            </a:r>
          </a:p>
          <a:p>
            <a:pPr marL="0" indent="173038" algn="just">
              <a:lnSpc>
                <a:spcPct val="120000"/>
              </a:lnSpc>
              <a:spcBef>
                <a:spcPts val="0"/>
              </a:spcBef>
              <a:buNone/>
            </a:pPr>
            <a:r>
              <a:rPr lang="ru-RU" sz="24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9. Тюленин Сергей Гавриилович</a:t>
            </a:r>
          </a:p>
          <a:p>
            <a:pPr marL="0" indent="173038" algn="just">
              <a:lnSpc>
                <a:spcPct val="120000"/>
              </a:lnSpc>
              <a:spcBef>
                <a:spcPts val="0"/>
              </a:spcBef>
              <a:buNone/>
            </a:pPr>
            <a:r>
              <a:rPr lang="ru-RU" sz="24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10.Шевцова Любовь Григорьевна</a:t>
            </a:r>
          </a:p>
          <a:p>
            <a:endParaRPr lang="ru-RU" dirty="0" smtClean="0">
              <a:solidFill>
                <a:schemeClr val="tx1"/>
              </a:solidFill>
              <a:latin typeface="Times New Roman" pitchFamily="18" charset="0"/>
              <a:cs typeface="Times New Roman" pitchFamily="18" charset="0"/>
            </a:endParaRPr>
          </a:p>
          <a:p>
            <a:endParaRPr lang="ru-RU" dirty="0" smtClean="0">
              <a:solidFill>
                <a:schemeClr val="tx1"/>
              </a:solidFill>
              <a:latin typeface="Times New Roman" pitchFamily="18" charset="0"/>
              <a:cs typeface="Times New Roman" pitchFamily="18" charset="0"/>
            </a:endParaRPr>
          </a:p>
          <a:p>
            <a:endParaRPr lang="ru-RU" dirty="0" smtClean="0">
              <a:solidFill>
                <a:schemeClr val="tx1"/>
              </a:solidFill>
              <a:latin typeface="Times New Roman" pitchFamily="18" charset="0"/>
              <a:cs typeface="Times New Roman" pitchFamily="18" charset="0"/>
            </a:endParaRPr>
          </a:p>
          <a:p>
            <a:endParaRPr lang="ru-RU" dirty="0"/>
          </a:p>
        </p:txBody>
      </p:sp>
      <p:pic>
        <p:nvPicPr>
          <p:cNvPr id="1026" name="Picture 2" descr="C:\Users\user\Desktop\ВЫСТАВКА 2022\ИСПОЛЬЗОВАНЫ\5.jpg"/>
          <p:cNvPicPr>
            <a:picLocks noChangeAspect="1" noChangeArrowheads="1"/>
          </p:cNvPicPr>
          <p:nvPr/>
        </p:nvPicPr>
        <p:blipFill>
          <a:blip r:embed="rId3" cstate="print">
            <a:lum bright="10000" contrast="10000"/>
          </a:blip>
          <a:srcRect l="4801" r="3978" b="1578"/>
          <a:stretch>
            <a:fillRect/>
          </a:stretch>
        </p:blipFill>
        <p:spPr bwMode="auto">
          <a:xfrm>
            <a:off x="5220072" y="1124744"/>
            <a:ext cx="3553858" cy="5112568"/>
          </a:xfrm>
          <a:prstGeom prst="rect">
            <a:avLst/>
          </a:prstGeom>
          <a:solidFill>
            <a:srgbClr val="FFFFFF">
              <a:shade val="85000"/>
            </a:srgbClr>
          </a:solidFill>
          <a:ln w="57150" cap="rnd">
            <a:solidFill>
              <a:srgbClr val="C0000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spd="slow" advTm="2000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9" descr="C:\Users\user\Desktop\ДЕНЬ ПОБЕДЫ 2024\ФОН.jpg"/>
          <p:cNvPicPr>
            <a:picLocks noChangeAspect="1" noChangeArrowheads="1"/>
          </p:cNvPicPr>
          <p:nvPr/>
        </p:nvPicPr>
        <p:blipFill>
          <a:blip r:embed="rId2" cstate="print"/>
          <a:srcRect/>
          <a:stretch>
            <a:fillRect/>
          </a:stretch>
        </p:blipFill>
        <p:spPr bwMode="auto">
          <a:xfrm>
            <a:off x="47091" y="0"/>
            <a:ext cx="9096909" cy="6858000"/>
          </a:xfrm>
          <a:prstGeom prst="rect">
            <a:avLst/>
          </a:prstGeom>
          <a:noFill/>
        </p:spPr>
      </p:pic>
      <p:sp>
        <p:nvSpPr>
          <p:cNvPr id="2" name="Заголовок 1"/>
          <p:cNvSpPr>
            <a:spLocks noGrp="1"/>
          </p:cNvSpPr>
          <p:nvPr>
            <p:ph type="title"/>
          </p:nvPr>
        </p:nvSpPr>
        <p:spPr>
          <a:xfrm>
            <a:off x="251520" y="0"/>
            <a:ext cx="8712968" cy="1700808"/>
          </a:xfrm>
        </p:spPr>
        <p:txBody>
          <a:bodyPr>
            <a:normAutofit/>
          </a:bodyPr>
          <a:lstStyle/>
          <a:p>
            <a:pPr>
              <a:lnSpc>
                <a:spcPct val="100000"/>
              </a:lnSpc>
            </a:pPr>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ПАРТИЗАНЫ И ПОДПОЛЬЩИКИ ВОРОШИЛОВГРАДЩИНЫ</a:t>
            </a: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Содержимое 3"/>
          <p:cNvSpPr>
            <a:spLocks noGrp="1"/>
          </p:cNvSpPr>
          <p:nvPr>
            <p:ph idx="1"/>
          </p:nvPr>
        </p:nvSpPr>
        <p:spPr>
          <a:xfrm>
            <a:off x="457200" y="1268760"/>
            <a:ext cx="4762872" cy="3384377"/>
          </a:xfrm>
        </p:spPr>
        <p:txBody>
          <a:bodyPr/>
          <a:lstStyle/>
          <a:p>
            <a:endParaRPr lang="ru-RU" dirty="0" smtClean="0">
              <a:solidFill>
                <a:schemeClr val="tx1"/>
              </a:solidFill>
              <a:latin typeface="Times New Roman" pitchFamily="18" charset="0"/>
              <a:cs typeface="Times New Roman" pitchFamily="18" charset="0"/>
            </a:endParaRPr>
          </a:p>
          <a:p>
            <a:pPr>
              <a:buNone/>
            </a:pPr>
            <a:r>
              <a:rPr lang="ru-RU" sz="24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1. Бараков Николай Петрович</a:t>
            </a:r>
          </a:p>
          <a:p>
            <a:pPr>
              <a:buNone/>
            </a:pPr>
            <a:r>
              <a:rPr lang="ru-RU" sz="24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2. Лютиков Филипп Петрович</a:t>
            </a:r>
          </a:p>
          <a:p>
            <a:pPr>
              <a:buNone/>
            </a:pPr>
            <a:r>
              <a:rPr lang="ru-RU" sz="24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3. Пятёркин Виктор Петрович</a:t>
            </a:r>
          </a:p>
          <a:p>
            <a:pPr>
              <a:buNone/>
            </a:pPr>
            <a:r>
              <a:rPr lang="ru-RU" sz="24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4. Стеценко Степан Емельянович</a:t>
            </a:r>
          </a:p>
          <a:p>
            <a:pPr>
              <a:buNone/>
            </a:pPr>
            <a:r>
              <a:rPr lang="ru-RU" sz="24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5. Фесенко Надежда Тимофеевна</a:t>
            </a:r>
          </a:p>
          <a:p>
            <a:pPr>
              <a:buNone/>
            </a:pPr>
            <a:r>
              <a:rPr lang="ru-RU" sz="24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6. Яковенко Иван Михайлович</a:t>
            </a:r>
          </a:p>
        </p:txBody>
      </p:sp>
      <p:pic>
        <p:nvPicPr>
          <p:cNvPr id="4098" name="Picture 2" descr="C:\Users\user\Desktop\ВЫСТАВКА 2022\ИСПОЛЬЗОВАНЫ\3.jpg"/>
          <p:cNvPicPr>
            <a:picLocks noChangeAspect="1" noChangeArrowheads="1"/>
          </p:cNvPicPr>
          <p:nvPr/>
        </p:nvPicPr>
        <p:blipFill>
          <a:blip r:embed="rId3" cstate="print">
            <a:lum contrast="10000"/>
          </a:blip>
          <a:srcRect l="10258" t="2564" r="2552" b="3835"/>
          <a:stretch>
            <a:fillRect/>
          </a:stretch>
        </p:blipFill>
        <p:spPr bwMode="auto">
          <a:xfrm>
            <a:off x="5220072" y="1628800"/>
            <a:ext cx="3240360" cy="4638163"/>
          </a:xfrm>
          <a:prstGeom prst="rect">
            <a:avLst/>
          </a:prstGeom>
          <a:solidFill>
            <a:srgbClr val="FFFFFF">
              <a:shade val="85000"/>
            </a:srgbClr>
          </a:solidFill>
          <a:ln w="57150" cap="rnd">
            <a:solidFill>
              <a:srgbClr val="C0000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spd="slow" advTm="20000">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9" descr="C:\Users\user\Desktop\ДЕНЬ ПОБЕДЫ 2024\ФОН.jpg"/>
          <p:cNvPicPr>
            <a:picLocks noChangeAspect="1" noChangeArrowheads="1"/>
          </p:cNvPicPr>
          <p:nvPr/>
        </p:nvPicPr>
        <p:blipFill>
          <a:blip r:embed="rId2" cstate="print"/>
          <a:srcRect/>
          <a:stretch>
            <a:fillRect/>
          </a:stretch>
        </p:blipFill>
        <p:spPr bwMode="auto">
          <a:xfrm>
            <a:off x="47091" y="0"/>
            <a:ext cx="9096909" cy="6858000"/>
          </a:xfrm>
          <a:prstGeom prst="rect">
            <a:avLst/>
          </a:prstGeom>
          <a:noFill/>
        </p:spPr>
      </p:pic>
      <p:sp>
        <p:nvSpPr>
          <p:cNvPr id="2" name="Заголовок 1"/>
          <p:cNvSpPr>
            <a:spLocks noGrp="1"/>
          </p:cNvSpPr>
          <p:nvPr>
            <p:ph type="title"/>
          </p:nvPr>
        </p:nvSpPr>
        <p:spPr>
          <a:xfrm>
            <a:off x="457200" y="332656"/>
            <a:ext cx="8507288" cy="936104"/>
          </a:xfrm>
        </p:spPr>
        <p:txBody>
          <a:bodyPr>
            <a:noAutofit/>
          </a:bodyPr>
          <a:lstStyle/>
          <a:p>
            <a:pPr>
              <a:lnSpc>
                <a:spcPct val="100000"/>
              </a:lnSpc>
            </a:pPr>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ГЕРОИ СОВЕТСКОГО СОЮЗА – </a:t>
            </a:r>
            <a:b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br>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НАШИ ЗЕМЛЯКИ</a:t>
            </a:r>
            <a:endPar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Содержимое 3"/>
          <p:cNvSpPr>
            <a:spLocks noGrp="1"/>
          </p:cNvSpPr>
          <p:nvPr>
            <p:ph idx="1"/>
          </p:nvPr>
        </p:nvSpPr>
        <p:spPr>
          <a:xfrm>
            <a:off x="471280" y="2132856"/>
            <a:ext cx="5050904" cy="3240360"/>
          </a:xfrm>
        </p:spPr>
        <p:txBody>
          <a:bodyPr>
            <a:noAutofit/>
          </a:bodyPr>
          <a:lstStyle/>
          <a:p>
            <a:pPr>
              <a:buNone/>
            </a:pPr>
            <a:r>
              <a:rPr lang="ru-RU" sz="24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1. Гнилицкая Нина Тимофеевна</a:t>
            </a:r>
          </a:p>
          <a:p>
            <a:pPr>
              <a:buNone/>
            </a:pPr>
            <a:r>
              <a:rPr lang="ru-RU" sz="24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2. Горюшкин Николай Иванович</a:t>
            </a:r>
          </a:p>
          <a:p>
            <a:pPr>
              <a:buNone/>
            </a:pPr>
            <a:r>
              <a:rPr lang="ru-RU" sz="24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3. Ерёменко Андрей Иванович</a:t>
            </a:r>
          </a:p>
          <a:p>
            <a:pPr>
              <a:buNone/>
            </a:pPr>
            <a:r>
              <a:rPr lang="ru-RU" sz="24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4. Левченко Ирина Николаевна</a:t>
            </a:r>
          </a:p>
          <a:p>
            <a:pPr>
              <a:buNone/>
            </a:pPr>
            <a:r>
              <a:rPr lang="ru-RU" sz="24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5. Михайличенко Иван Харлампович</a:t>
            </a:r>
          </a:p>
          <a:p>
            <a:pPr>
              <a:buNone/>
            </a:pPr>
            <a:r>
              <a:rPr lang="ru-RU" sz="24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6. Молодчий Александр Игнатьевич</a:t>
            </a:r>
            <a:endParaRPr lang="ru-RU" sz="2400" b="1" dirty="0">
              <a:ln w="1905"/>
              <a:solidFill>
                <a:schemeClr val="accent6">
                  <a:lumMod val="50000"/>
                </a:schemeClr>
              </a:solidFill>
              <a:effectLst>
                <a:innerShdw blurRad="69850" dist="43180" dir="5400000">
                  <a:srgbClr val="000000">
                    <a:alpha val="65000"/>
                  </a:srgbClr>
                </a:innerShdw>
              </a:effectLst>
              <a:latin typeface="+mj-lt"/>
              <a:ea typeface="+mj-ea"/>
              <a:cs typeface="+mj-cs"/>
            </a:endParaRPr>
          </a:p>
        </p:txBody>
      </p:sp>
      <p:pic>
        <p:nvPicPr>
          <p:cNvPr id="3074" name="Picture 2" descr="C:\Users\user\Desktop\ВЫСТАВКА 2022\ИСПОЛЬЗОВАНЫ\4.jpg"/>
          <p:cNvPicPr>
            <a:picLocks noChangeAspect="1" noChangeArrowheads="1"/>
          </p:cNvPicPr>
          <p:nvPr/>
        </p:nvPicPr>
        <p:blipFill>
          <a:blip r:embed="rId3" cstate="print">
            <a:lum bright="10000" contrast="10000"/>
          </a:blip>
          <a:srcRect l="9615" t="1442" r="1923" b="3365"/>
          <a:stretch>
            <a:fillRect/>
          </a:stretch>
        </p:blipFill>
        <p:spPr bwMode="auto">
          <a:xfrm>
            <a:off x="5508104" y="1628800"/>
            <a:ext cx="3312368" cy="4536504"/>
          </a:xfrm>
          <a:prstGeom prst="rect">
            <a:avLst/>
          </a:prstGeom>
          <a:solidFill>
            <a:srgbClr val="FFFFFF">
              <a:shade val="85000"/>
            </a:srgbClr>
          </a:solidFill>
          <a:ln w="57150" cap="rnd">
            <a:solidFill>
              <a:srgbClr val="C0000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spd="slow" advTm="20000">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7" name="Picture 19" descr="C:\Users\user\Desktop\ДЕНЬ ПОБЕДЫ 2024\ФОН.jpg"/>
          <p:cNvPicPr>
            <a:picLocks noChangeAspect="1" noChangeArrowheads="1"/>
          </p:cNvPicPr>
          <p:nvPr/>
        </p:nvPicPr>
        <p:blipFill>
          <a:blip r:embed="rId2" cstate="print"/>
          <a:srcRect/>
          <a:stretch>
            <a:fillRect/>
          </a:stretch>
        </p:blipFill>
        <p:spPr bwMode="auto">
          <a:xfrm>
            <a:off x="47091" y="0"/>
            <a:ext cx="9096909" cy="6858000"/>
          </a:xfrm>
          <a:prstGeom prst="rect">
            <a:avLst/>
          </a:prstGeom>
          <a:noFill/>
        </p:spPr>
      </p:pic>
      <p:sp>
        <p:nvSpPr>
          <p:cNvPr id="7170" name="AutoShape 2"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2" name="AutoShape 4"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4" name="AutoShape 6"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6" name="AutoShape 8"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8" name="AutoShape 10"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4" name="AutoShape 16"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6" name="AutoShape 18"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 name="Заголовок 1"/>
          <p:cNvSpPr>
            <a:spLocks noGrp="1"/>
          </p:cNvSpPr>
          <p:nvPr>
            <p:ph type="title"/>
          </p:nvPr>
        </p:nvSpPr>
        <p:spPr>
          <a:xfrm>
            <a:off x="457200" y="188640"/>
            <a:ext cx="8229600" cy="864096"/>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8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Серия «Прадедушкины  медали» автор-историк </a:t>
            </a:r>
            <a:br>
              <a:rPr lang="ru-RU" sz="28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br>
            <a:r>
              <a:rPr lang="ru-RU" sz="2800" b="1" dirty="0" err="1"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Баир</a:t>
            </a:r>
            <a:r>
              <a:rPr lang="ru-RU" sz="28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ru-RU" sz="2800" b="1" dirty="0" err="1"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Иринчеев</a:t>
            </a:r>
            <a:endParaRPr lang="ru-RU" sz="2800" b="1"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20" name="Picture 2" descr="C:\Users\user\Desktop\ВЫСТАВКА 2022\ИСПОЛЬЗОВАНЫ\p_znWtwXfJg.jpg"/>
          <p:cNvPicPr>
            <a:picLocks noChangeAspect="1" noChangeArrowheads="1"/>
          </p:cNvPicPr>
          <p:nvPr/>
        </p:nvPicPr>
        <p:blipFill>
          <a:blip r:embed="rId3" cstate="print"/>
          <a:srcRect/>
          <a:stretch>
            <a:fillRect/>
          </a:stretch>
        </p:blipFill>
        <p:spPr bwMode="auto">
          <a:xfrm>
            <a:off x="539552" y="1124744"/>
            <a:ext cx="4360684" cy="5192436"/>
          </a:xfrm>
          <a:prstGeom prst="rect">
            <a:avLst/>
          </a:prstGeom>
          <a:noFill/>
        </p:spPr>
      </p:pic>
      <p:pic>
        <p:nvPicPr>
          <p:cNvPr id="21" name="Picture 2" descr="\\Iibserver\мои документы\Справочно-библиографический отдел\Презентации\ВЫСТАВКА 2022\GH5b0Y8gF0yivCZvDDmGg2TSsSU31xImdvZkqsSRf3VsoJHyGQRbQySwxtUGisRQT_BdewZMeWaUtrZD75D8WZVk.jpg"/>
          <p:cNvPicPr>
            <a:picLocks noChangeAspect="1" noChangeArrowheads="1"/>
          </p:cNvPicPr>
          <p:nvPr/>
        </p:nvPicPr>
        <p:blipFill>
          <a:blip r:embed="rId4" cstate="print"/>
          <a:srcRect/>
          <a:stretch>
            <a:fillRect/>
          </a:stretch>
        </p:blipFill>
        <p:spPr bwMode="auto">
          <a:xfrm>
            <a:off x="4932040" y="1124744"/>
            <a:ext cx="3826520" cy="5184576"/>
          </a:xfrm>
          <a:prstGeom prst="rect">
            <a:avLst/>
          </a:prstGeom>
          <a:noFill/>
        </p:spPr>
      </p:pic>
    </p:spTree>
  </p:cSld>
  <p:clrMapOvr>
    <a:masterClrMapping/>
  </p:clrMapOvr>
  <p:transition spd="slow" advTm="20000">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7" name="Picture 19" descr="C:\Users\user\Desktop\ДЕНЬ ПОБЕДЫ 2024\ФОН.jpg"/>
          <p:cNvPicPr>
            <a:picLocks noChangeAspect="1" noChangeArrowheads="1"/>
          </p:cNvPicPr>
          <p:nvPr/>
        </p:nvPicPr>
        <p:blipFill>
          <a:blip r:embed="rId2" cstate="print"/>
          <a:srcRect/>
          <a:stretch>
            <a:fillRect/>
          </a:stretch>
        </p:blipFill>
        <p:spPr bwMode="auto">
          <a:xfrm>
            <a:off x="47091" y="0"/>
            <a:ext cx="9096909" cy="6858000"/>
          </a:xfrm>
          <a:prstGeom prst="rect">
            <a:avLst/>
          </a:prstGeom>
          <a:noFill/>
        </p:spPr>
      </p:pic>
      <p:sp>
        <p:nvSpPr>
          <p:cNvPr id="7170" name="AutoShape 2"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2" name="AutoShape 4"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4" name="AutoShape 6"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6" name="AutoShape 8"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8" name="AutoShape 10"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4" name="AutoShape 16"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6" name="AutoShape 18"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 name="Picture 2" descr="\\Iibserver\мои документы\Справочно-библиографический отдел\Презентации\ВЫСТАВКА 2022\За оборону Севастополя.jpg"/>
          <p:cNvPicPr>
            <a:picLocks noGrp="1" noChangeAspect="1" noChangeArrowheads="1"/>
          </p:cNvPicPr>
          <p:nvPr>
            <p:ph idx="1"/>
          </p:nvPr>
        </p:nvPicPr>
        <p:blipFill>
          <a:blip r:embed="rId3" cstate="print"/>
          <a:srcRect l="20169" t="18133" r="22158" b="7090"/>
          <a:stretch>
            <a:fillRect/>
          </a:stretch>
        </p:blipFill>
        <p:spPr bwMode="auto">
          <a:xfrm>
            <a:off x="395536" y="260648"/>
            <a:ext cx="8305222" cy="6264696"/>
          </a:xfrm>
          <a:prstGeom prst="rect">
            <a:avLst/>
          </a:prstGeom>
          <a:noFill/>
        </p:spPr>
      </p:pic>
    </p:spTree>
  </p:cSld>
  <p:clrMapOvr>
    <a:masterClrMapping/>
  </p:clrMapOvr>
  <p:transition spd="slow" advTm="20000">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7" name="Picture 19" descr="C:\Users\user\Desktop\ДЕНЬ ПОБЕДЫ 2024\ФОН.jpg"/>
          <p:cNvPicPr>
            <a:picLocks noChangeAspect="1" noChangeArrowheads="1"/>
          </p:cNvPicPr>
          <p:nvPr/>
        </p:nvPicPr>
        <p:blipFill>
          <a:blip r:embed="rId2" cstate="print"/>
          <a:srcRect/>
          <a:stretch>
            <a:fillRect/>
          </a:stretch>
        </p:blipFill>
        <p:spPr bwMode="auto">
          <a:xfrm>
            <a:off x="47091" y="0"/>
            <a:ext cx="9096909" cy="6858000"/>
          </a:xfrm>
          <a:prstGeom prst="rect">
            <a:avLst/>
          </a:prstGeom>
          <a:noFill/>
        </p:spPr>
      </p:pic>
      <p:sp>
        <p:nvSpPr>
          <p:cNvPr id="7170" name="AutoShape 2"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2" name="AutoShape 4"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4" name="AutoShape 6"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6" name="AutoShape 8"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8" name="AutoShape 10"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4" name="AutoShape 16"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6" name="AutoShape 18"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2" name="Picture 3" descr="\\Iibserver\мои документы\Справочно-библиографический отдел\Презентации\ВЫСТАВКА 2022\пра. медали  Т.8.jpg"/>
          <p:cNvPicPr>
            <a:picLocks noChangeAspect="1" noChangeArrowheads="1"/>
          </p:cNvPicPr>
          <p:nvPr/>
        </p:nvPicPr>
        <p:blipFill>
          <a:blip r:embed="rId3" cstate="print"/>
          <a:srcRect l="50000"/>
          <a:stretch>
            <a:fillRect/>
          </a:stretch>
        </p:blipFill>
        <p:spPr bwMode="auto">
          <a:xfrm>
            <a:off x="4958765" y="100684"/>
            <a:ext cx="2563085" cy="3318184"/>
          </a:xfrm>
          <a:prstGeom prst="rect">
            <a:avLst/>
          </a:prstGeom>
          <a:noFill/>
        </p:spPr>
      </p:pic>
      <p:pic>
        <p:nvPicPr>
          <p:cNvPr id="13" name="Picture 2" descr="\\Iibserver\мои документы\Справочно-библиографический отдел\Презентации\ВЫСТАВКА 2022\31e3f9e82g.jpg"/>
          <p:cNvPicPr>
            <a:picLocks noChangeAspect="1" noChangeArrowheads="1"/>
          </p:cNvPicPr>
          <p:nvPr/>
        </p:nvPicPr>
        <p:blipFill>
          <a:blip r:embed="rId4" cstate="print"/>
          <a:srcRect l="50000"/>
          <a:stretch>
            <a:fillRect/>
          </a:stretch>
        </p:blipFill>
        <p:spPr bwMode="auto">
          <a:xfrm>
            <a:off x="1818685" y="116632"/>
            <a:ext cx="2550766" cy="3302236"/>
          </a:xfrm>
          <a:prstGeom prst="rect">
            <a:avLst/>
          </a:prstGeom>
          <a:noFill/>
        </p:spPr>
      </p:pic>
      <p:pic>
        <p:nvPicPr>
          <p:cNvPr id="15" name="Picture 2" descr="\\Iibserver\мои документы\Справочно-библиографический отдел\Презентации\ВЫСТАВКА 2022\За доблестный труд.jpg"/>
          <p:cNvPicPr>
            <a:picLocks noGrp="1" noChangeAspect="1" noChangeArrowheads="1"/>
          </p:cNvPicPr>
          <p:nvPr>
            <p:ph idx="1"/>
          </p:nvPr>
        </p:nvPicPr>
        <p:blipFill>
          <a:blip r:embed="rId5" cstate="print"/>
          <a:srcRect/>
          <a:stretch>
            <a:fillRect/>
          </a:stretch>
        </p:blipFill>
        <p:spPr bwMode="auto">
          <a:xfrm>
            <a:off x="1807850" y="3550643"/>
            <a:ext cx="2578612" cy="3287080"/>
          </a:xfrm>
          <a:prstGeom prst="rect">
            <a:avLst/>
          </a:prstGeom>
          <a:noFill/>
        </p:spPr>
      </p:pic>
      <p:pic>
        <p:nvPicPr>
          <p:cNvPr id="16" name="Picture 3" descr="\\Iibserver\мои документы\Справочно-библиографический отдел\Презентации\ВЫСТАВКА 2022\324c16002e.jpg"/>
          <p:cNvPicPr>
            <a:picLocks noChangeAspect="1" noChangeArrowheads="1"/>
          </p:cNvPicPr>
          <p:nvPr/>
        </p:nvPicPr>
        <p:blipFill>
          <a:blip r:embed="rId6" cstate="print"/>
          <a:srcRect l="50000"/>
          <a:stretch>
            <a:fillRect/>
          </a:stretch>
        </p:blipFill>
        <p:spPr bwMode="auto">
          <a:xfrm>
            <a:off x="4958767" y="3522413"/>
            <a:ext cx="2563083" cy="3318183"/>
          </a:xfrm>
          <a:prstGeom prst="rect">
            <a:avLst/>
          </a:prstGeom>
          <a:noFill/>
        </p:spPr>
      </p:pic>
    </p:spTree>
  </p:cSld>
  <p:clrMapOvr>
    <a:masterClrMapping/>
  </p:clrMapOvr>
  <p:transition spd="slow" advTm="20000">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7" name="Picture 19" descr="C:\Users\user\Desktop\ДЕНЬ ПОБЕДЫ 2024\ФОН.jpg"/>
          <p:cNvPicPr>
            <a:picLocks noChangeAspect="1" noChangeArrowheads="1"/>
          </p:cNvPicPr>
          <p:nvPr/>
        </p:nvPicPr>
        <p:blipFill>
          <a:blip r:embed="rId2" cstate="print"/>
          <a:srcRect/>
          <a:stretch>
            <a:fillRect/>
          </a:stretch>
        </p:blipFill>
        <p:spPr bwMode="auto">
          <a:xfrm>
            <a:off x="0" y="0"/>
            <a:ext cx="9096909" cy="6858000"/>
          </a:xfrm>
          <a:prstGeom prst="rect">
            <a:avLst/>
          </a:prstGeom>
          <a:noFill/>
        </p:spPr>
      </p:pic>
      <p:sp>
        <p:nvSpPr>
          <p:cNvPr id="7170" name="AutoShape 2"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2" name="AutoShape 4"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4" name="AutoShape 6"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6" name="AutoShape 8"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8" name="AutoShape 10"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4" name="AutoShape 16"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6" name="AutoShape 18"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338" name="Picture 2" descr="https://avatars.mds.yandex.net/i?id=5b2ae9956d333adad5920c8869fa2f2143d65fc8-5526617-images-thumbs&amp;n=13"/>
          <p:cNvPicPr>
            <a:picLocks noChangeAspect="1" noChangeArrowheads="1"/>
          </p:cNvPicPr>
          <p:nvPr/>
        </p:nvPicPr>
        <p:blipFill>
          <a:blip r:embed="rId3" cstate="print"/>
          <a:srcRect/>
          <a:stretch>
            <a:fillRect/>
          </a:stretch>
        </p:blipFill>
        <p:spPr bwMode="auto">
          <a:xfrm>
            <a:off x="467544" y="404664"/>
            <a:ext cx="4054499" cy="2808312"/>
          </a:xfrm>
          <a:prstGeom prst="rect">
            <a:avLst/>
          </a:prstGeom>
          <a:noFill/>
        </p:spPr>
      </p:pic>
      <p:sp>
        <p:nvSpPr>
          <p:cNvPr id="14340" name="Rectangle 4"/>
          <p:cNvSpPr>
            <a:spLocks noChangeArrowheads="1"/>
          </p:cNvSpPr>
          <p:nvPr/>
        </p:nvSpPr>
        <p:spPr bwMode="auto">
          <a:xfrm>
            <a:off x="323528" y="3506815"/>
            <a:ext cx="8424936"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41325" algn="just" fontAlgn="base">
              <a:lnSpc>
                <a:spcPct val="120000"/>
              </a:lnSpc>
              <a:spcBef>
                <a:spcPct val="20000"/>
              </a:spcBef>
              <a:spcAft>
                <a:spcPct val="0"/>
              </a:spcAft>
              <a:buClrTx/>
              <a:buSzTx/>
              <a:tabLst/>
            </a:pPr>
            <a:r>
              <a:rPr lang="ru-RU" sz="20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Неизменным символом победы в Великой Отечественной войне считается Вечный огонь. Впервые такой огонь был зажжен 6 ноября 1957 года на Марсовом поле в Ленинграде у памятника "Борцам революции".</a:t>
            </a:r>
          </a:p>
          <a:p>
            <a:pPr marR="0" lvl="0" indent="441325" algn="just" fontAlgn="base">
              <a:lnSpc>
                <a:spcPct val="120000"/>
              </a:lnSpc>
              <a:spcBef>
                <a:spcPct val="20000"/>
              </a:spcBef>
              <a:spcAft>
                <a:spcPct val="0"/>
              </a:spcAft>
              <a:buClrTx/>
              <a:buSzTx/>
              <a:tabLst/>
            </a:pPr>
            <a:r>
              <a:rPr lang="ru-RU" sz="20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А 8 мая 1967 года был зажжен Вечный огонь на Могиле Неизвестного солдата в Александровском саду Москвы — через 5 месяцев после открытия самого мемориала.</a:t>
            </a:r>
          </a:p>
        </p:txBody>
      </p:sp>
      <p:pic>
        <p:nvPicPr>
          <p:cNvPr id="14345" name="Picture 9" descr="C:\Users\user\Desktop\ДЕНЬ ПОБЕДЫ 2024\БРЕЖНЕВ.jpg"/>
          <p:cNvPicPr>
            <a:picLocks noChangeAspect="1" noChangeArrowheads="1"/>
          </p:cNvPicPr>
          <p:nvPr/>
        </p:nvPicPr>
        <p:blipFill>
          <a:blip r:embed="rId4" cstate="print"/>
          <a:srcRect l="18670" b="9740"/>
          <a:stretch>
            <a:fillRect/>
          </a:stretch>
        </p:blipFill>
        <p:spPr bwMode="auto">
          <a:xfrm>
            <a:off x="4716016" y="404664"/>
            <a:ext cx="4104456" cy="2808312"/>
          </a:xfrm>
          <a:prstGeom prst="rect">
            <a:avLst/>
          </a:prstGeom>
          <a:noFill/>
        </p:spPr>
      </p:pic>
    </p:spTree>
  </p:cSld>
  <p:clrMapOvr>
    <a:masterClrMapping/>
  </p:clrMapOvr>
  <p:transition spd="slow" advTm="2000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7" name="Picture 19" descr="C:\Users\user\Desktop\ДЕНЬ ПОБЕДЫ 2024\ФОН.jpg"/>
          <p:cNvPicPr>
            <a:picLocks noChangeAspect="1" noChangeArrowheads="1"/>
          </p:cNvPicPr>
          <p:nvPr/>
        </p:nvPicPr>
        <p:blipFill>
          <a:blip r:embed="rId2" cstate="print"/>
          <a:srcRect/>
          <a:stretch>
            <a:fillRect/>
          </a:stretch>
        </p:blipFill>
        <p:spPr bwMode="auto">
          <a:xfrm>
            <a:off x="47091" y="0"/>
            <a:ext cx="9096909" cy="6858000"/>
          </a:xfrm>
          <a:prstGeom prst="rect">
            <a:avLst/>
          </a:prstGeom>
          <a:noFill/>
        </p:spPr>
      </p:pic>
      <p:sp>
        <p:nvSpPr>
          <p:cNvPr id="7170" name="AutoShape 2"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2" name="AutoShape 4"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4" name="AutoShape 6"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6" name="AutoShape 8"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8" name="AutoShape 10"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4" name="AutoShape 16"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6" name="AutoShape 18"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Прямоугольник 9"/>
          <p:cNvSpPr/>
          <p:nvPr/>
        </p:nvSpPr>
        <p:spPr>
          <a:xfrm>
            <a:off x="251520" y="980728"/>
            <a:ext cx="8640960" cy="5262979"/>
          </a:xfrm>
          <a:prstGeom prst="rect">
            <a:avLst/>
          </a:prstGeom>
        </p:spPr>
        <p:txBody>
          <a:bodyPr wrap="square">
            <a:spAutoFit/>
          </a:bodyPr>
          <a:lstStyle/>
          <a:p>
            <a:pPr indent="441325" algn="just"/>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День Победы для нашего народа это величайший праздник, имеющий много смыслов. Это – день памяти павших, почтение ныне живущим героям, ликование освобожденного народа. Это – вечное напоминание какой ценой добывалась Великая Победа. По подтверждённым данным за четыре года войны советский народ лишился более 20 миллионов человек. Многие источники утверждают, что на самом деле погибших свыше 40 миллионов.</a:t>
            </a:r>
          </a:p>
          <a:p>
            <a:pPr indent="441325" algn="just"/>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День Победы в Великой Отечественной войне — это не только историческая дата и напоминание о цене, которую заплатил российский народ за мир. День Победы служит также предостережением о недопустимости возникновения новой мировой войны, которая может стать для человечества последней.</a:t>
            </a:r>
            <a:endPar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Заголовок 1"/>
          <p:cNvSpPr>
            <a:spLocks noGrp="1"/>
          </p:cNvSpPr>
          <p:nvPr>
            <p:ph type="title"/>
          </p:nvPr>
        </p:nvSpPr>
        <p:spPr>
          <a:xfrm>
            <a:off x="457200" y="274638"/>
            <a:ext cx="8229600" cy="562074"/>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solidFill>
                  <a:srgbClr val="5F2E05"/>
                </a:solidFill>
                <a:effectLst>
                  <a:outerShdw blurRad="50800" dist="39000" dir="5460000" algn="tl">
                    <a:srgbClr val="000000">
                      <a:alpha val="38000"/>
                    </a:srgbClr>
                  </a:outerShdw>
                </a:effectLst>
              </a:rPr>
              <a:t>ИСТОРИЯ 9 МАЯ</a:t>
            </a:r>
            <a:endParaRPr lang="ru-RU" b="1" dirty="0">
              <a:ln w="11430"/>
              <a:solidFill>
                <a:srgbClr val="5F2E05"/>
              </a:solidFill>
              <a:effectLst>
                <a:outerShdw blurRad="50800" dist="39000" dir="5460000" algn="tl">
                  <a:srgbClr val="000000">
                    <a:alpha val="38000"/>
                  </a:srgbClr>
                </a:outerShdw>
              </a:effectLst>
            </a:endParaRPr>
          </a:p>
        </p:txBody>
      </p:sp>
      <p:pic>
        <p:nvPicPr>
          <p:cNvPr id="14" name="Picture 2" descr="C:\Users\user\Desktop\ДЕНЬ ПОБЕДЫ 2024\otkrytka-9-maya.jpg"/>
          <p:cNvPicPr>
            <a:picLocks noChangeAspect="1" noChangeArrowheads="1"/>
          </p:cNvPicPr>
          <p:nvPr/>
        </p:nvPicPr>
        <p:blipFill>
          <a:blip r:embed="rId3" cstate="print">
            <a:clrChange>
              <a:clrFrom>
                <a:srgbClr val="FFFFFF"/>
              </a:clrFrom>
              <a:clrTo>
                <a:srgbClr val="FFFFFF">
                  <a:alpha val="0"/>
                </a:srgbClr>
              </a:clrTo>
            </a:clrChange>
          </a:blip>
          <a:srcRect l="7014" t="19584" r="11775" b="17488"/>
          <a:stretch>
            <a:fillRect/>
          </a:stretch>
        </p:blipFill>
        <p:spPr bwMode="auto">
          <a:xfrm>
            <a:off x="395537" y="116632"/>
            <a:ext cx="1296143" cy="936104"/>
          </a:xfrm>
          <a:prstGeom prst="rect">
            <a:avLst/>
          </a:prstGeom>
          <a:noFill/>
        </p:spPr>
      </p:pic>
    </p:spTree>
  </p:cSld>
  <p:clrMapOvr>
    <a:masterClrMapping/>
  </p:clrMapOvr>
  <p:transition spd="slow" advTm="20000">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7" name="Picture 19" descr="C:\Users\user\Desktop\ДЕНЬ ПОБЕДЫ 2024\ФОН.jpg"/>
          <p:cNvPicPr>
            <a:picLocks noChangeAspect="1" noChangeArrowheads="1"/>
          </p:cNvPicPr>
          <p:nvPr/>
        </p:nvPicPr>
        <p:blipFill>
          <a:blip r:embed="rId2" cstate="print"/>
          <a:srcRect/>
          <a:stretch>
            <a:fillRect/>
          </a:stretch>
        </p:blipFill>
        <p:spPr bwMode="auto">
          <a:xfrm>
            <a:off x="0" y="0"/>
            <a:ext cx="9096909" cy="6858000"/>
          </a:xfrm>
          <a:prstGeom prst="rect">
            <a:avLst/>
          </a:prstGeom>
          <a:noFill/>
        </p:spPr>
      </p:pic>
      <p:sp>
        <p:nvSpPr>
          <p:cNvPr id="7170" name="AutoShape 2"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2" name="AutoShape 4"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4" name="AutoShape 6"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6" name="AutoShape 8"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8" name="AutoShape 10"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4" name="AutoShape 16"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6" name="AutoShape 18"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1265" name="Picture 1" descr="C:\Users\user\Desktop\ДЕНЬ ПОБЕДЫ 2024\ПАРАД ПОБЕДА.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spd="slow" advTm="20000">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7" name="Picture 19" descr="C:\Users\user\Desktop\ДЕНЬ ПОБЕДЫ 2024\ФОН.jpg"/>
          <p:cNvPicPr>
            <a:picLocks noChangeAspect="1" noChangeArrowheads="1"/>
          </p:cNvPicPr>
          <p:nvPr/>
        </p:nvPicPr>
        <p:blipFill>
          <a:blip r:embed="rId2" cstate="print"/>
          <a:srcRect/>
          <a:stretch>
            <a:fillRect/>
          </a:stretch>
        </p:blipFill>
        <p:spPr bwMode="auto">
          <a:xfrm>
            <a:off x="0" y="0"/>
            <a:ext cx="9096909" cy="6858000"/>
          </a:xfrm>
          <a:prstGeom prst="rect">
            <a:avLst/>
          </a:prstGeom>
          <a:noFill/>
        </p:spPr>
      </p:pic>
      <p:sp>
        <p:nvSpPr>
          <p:cNvPr id="7170" name="AutoShape 2"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2" name="AutoShape 4"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4" name="AutoShape 6"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6" name="AutoShape 8"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8" name="AutoShape 10"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4" name="AutoShape 16"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6" name="AutoShape 18"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3318" name="Picture 6" descr="https://static.mk.ru/upload/entities/2022/05/07/13/photoreportsImages/detailPicture/1c/43/e4/68/ab5e9fb465b91a4676ce9bc6d0318d40.jpg"/>
          <p:cNvPicPr>
            <a:picLocks noChangeAspect="1" noChangeArrowheads="1"/>
          </p:cNvPicPr>
          <p:nvPr/>
        </p:nvPicPr>
        <p:blipFill>
          <a:blip r:embed="rId3" cstate="print"/>
          <a:srcRect/>
          <a:stretch>
            <a:fillRect/>
          </a:stretch>
        </p:blipFill>
        <p:spPr bwMode="auto">
          <a:xfrm>
            <a:off x="467544" y="449467"/>
            <a:ext cx="4104456" cy="3079709"/>
          </a:xfrm>
          <a:prstGeom prst="rect">
            <a:avLst/>
          </a:prstGeom>
          <a:noFill/>
        </p:spPr>
      </p:pic>
      <p:sp>
        <p:nvSpPr>
          <p:cNvPr id="13319" name="Rectangle 7"/>
          <p:cNvSpPr>
            <a:spLocks noChangeArrowheads="1"/>
          </p:cNvSpPr>
          <p:nvPr/>
        </p:nvSpPr>
        <p:spPr bwMode="auto">
          <a:xfrm>
            <a:off x="395536" y="3503157"/>
            <a:ext cx="8568952" cy="35702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41325" algn="just" fontAlgn="base">
              <a:lnSpc>
                <a:spcPct val="90000"/>
              </a:lnSpc>
              <a:spcAft>
                <a:spcPct val="0"/>
              </a:spcAft>
              <a:buClrTx/>
              <a:buSzTx/>
              <a:tabLst/>
            </a:pPr>
            <a:r>
              <a:rPr lang="ru-RU" sz="20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Финальным аккордом празднования победы в 1945 году стал Парад Победы, состоявшийся 24 июня 1945 года. </a:t>
            </a:r>
            <a:r>
              <a:rPr lang="ru-RU" sz="20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В </a:t>
            </a:r>
            <a:r>
              <a:rPr lang="ru-RU" sz="20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течение последующих 20 лет парад не проводили, но во всех крупных городах СССР давались салюты из 30 артиллерийских залпов. Традиционный ежегодный парад, каким мы его знаем, был возобновлен в 1996 году, а с проездом техники – с 2008 года. С тех пор ни одно празднование 9 мая не обходится без этого монументального события. Меняется только количество и состав боевой техники, демонстрируемой на Красной площади.</a:t>
            </a:r>
          </a:p>
          <a:p>
            <a:pPr indent="441325" algn="just" fontAlgn="base">
              <a:lnSpc>
                <a:spcPct val="90000"/>
              </a:lnSpc>
              <a:spcAft>
                <a:spcPct val="0"/>
              </a:spcAft>
            </a:pPr>
            <a:r>
              <a:rPr lang="ru-RU" sz="20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На протяжении всего парада звучат строевые марши разных поколений и эпох, а также известные песни военных лет в инструментальном исполнении.</a:t>
            </a:r>
          </a:p>
          <a:p>
            <a:pPr marR="0" lvl="0" indent="441325" algn="just" fontAlgn="base">
              <a:lnSpc>
                <a:spcPct val="120000"/>
              </a:lnSpc>
              <a:spcBef>
                <a:spcPct val="20000"/>
              </a:spcBef>
              <a:spcAft>
                <a:spcPct val="0"/>
              </a:spcAft>
              <a:buClrTx/>
              <a:buSzTx/>
              <a:tabLst/>
            </a:pPr>
            <a:endParaRPr lang="ru-RU" sz="20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endParaRPr>
          </a:p>
        </p:txBody>
      </p:sp>
      <p:pic>
        <p:nvPicPr>
          <p:cNvPr id="13322" name="Picture 10" descr="C:\Users\user\Desktop\ДЕНЬ ПОБЕДЫ 2024\ТАНК.jpg"/>
          <p:cNvPicPr>
            <a:picLocks noChangeAspect="1" noChangeArrowheads="1"/>
          </p:cNvPicPr>
          <p:nvPr/>
        </p:nvPicPr>
        <p:blipFill>
          <a:blip r:embed="rId4" cstate="print"/>
          <a:srcRect l="17520"/>
          <a:stretch>
            <a:fillRect/>
          </a:stretch>
        </p:blipFill>
        <p:spPr bwMode="auto">
          <a:xfrm>
            <a:off x="4788024" y="463992"/>
            <a:ext cx="3960440" cy="3085430"/>
          </a:xfrm>
          <a:prstGeom prst="rect">
            <a:avLst/>
          </a:prstGeom>
          <a:noFill/>
        </p:spPr>
      </p:pic>
    </p:spTree>
  </p:cSld>
  <p:clrMapOvr>
    <a:masterClrMapping/>
  </p:clrMapOvr>
  <p:transition spd="slow" advTm="20000">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7" name="Picture 19" descr="C:\Users\user\Desktop\ДЕНЬ ПОБЕДЫ 2024\ФОН.jpg"/>
          <p:cNvPicPr>
            <a:picLocks noChangeAspect="1" noChangeArrowheads="1"/>
          </p:cNvPicPr>
          <p:nvPr/>
        </p:nvPicPr>
        <p:blipFill>
          <a:blip r:embed="rId2" cstate="print"/>
          <a:srcRect/>
          <a:stretch>
            <a:fillRect/>
          </a:stretch>
        </p:blipFill>
        <p:spPr bwMode="auto">
          <a:xfrm>
            <a:off x="0" y="0"/>
            <a:ext cx="9096909" cy="6858000"/>
          </a:xfrm>
          <a:prstGeom prst="rect">
            <a:avLst/>
          </a:prstGeom>
          <a:noFill/>
        </p:spPr>
      </p:pic>
      <p:sp>
        <p:nvSpPr>
          <p:cNvPr id="7170" name="AutoShape 2"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2" name="AutoShape 4"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4" name="AutoShape 6"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6" name="AutoShape 8"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8" name="AutoShape 10"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4" name="AutoShape 16"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6" name="AutoShape 18"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2296" name="Picture 8" descr="C:\Users\user\Desktop\ДЕНЬ ПОБЕДЫ 2024\22-салют победы в москве. вид на кремлевские куранты. 09.05.1945.jpg"/>
          <p:cNvPicPr>
            <a:picLocks noChangeAspect="1" noChangeArrowheads="1"/>
          </p:cNvPicPr>
          <p:nvPr/>
        </p:nvPicPr>
        <p:blipFill>
          <a:blip r:embed="rId3" cstate="print"/>
          <a:srcRect r="9836"/>
          <a:stretch>
            <a:fillRect/>
          </a:stretch>
        </p:blipFill>
        <p:spPr bwMode="auto">
          <a:xfrm>
            <a:off x="323528" y="557769"/>
            <a:ext cx="4104456" cy="3087255"/>
          </a:xfrm>
          <a:prstGeom prst="rect">
            <a:avLst/>
          </a:prstGeom>
          <a:noFill/>
        </p:spPr>
      </p:pic>
      <p:sp>
        <p:nvSpPr>
          <p:cNvPr id="12297" name="Rectangle 9"/>
          <p:cNvSpPr>
            <a:spLocks noChangeArrowheads="1"/>
          </p:cNvSpPr>
          <p:nvPr/>
        </p:nvSpPr>
        <p:spPr bwMode="auto">
          <a:xfrm>
            <a:off x="539552" y="3860467"/>
            <a:ext cx="813690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1325" algn="just" fontAlgn="base">
              <a:lnSpc>
                <a:spcPct val="120000"/>
              </a:lnSpc>
              <a:spcBef>
                <a:spcPct val="20000"/>
              </a:spcBef>
              <a:spcAft>
                <a:spcPct val="0"/>
              </a:spcAft>
              <a:buFontTx/>
              <a:buNone/>
            </a:pPr>
            <a:r>
              <a:rPr lang="ru-RU" sz="20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Первое празднование Дня Победы, состоявшееся 9 мая 1945 года, завершилось грандиозным салютом. В последующие годы, несмотря на отсутствие выходных в этот день, 30 залпов артиллерийского салюта неизменно сопровождали празднование Дня Победы. Салют на День Победы является не только многолетней традицией, но и одним из символов праздника.</a:t>
            </a:r>
          </a:p>
        </p:txBody>
      </p:sp>
      <p:pic>
        <p:nvPicPr>
          <p:cNvPr id="12298" name="Picture 10" descr="C:\Users\user\Desktop\ДЕНЬ ПОБЕДЫ 2024\Салют на День Победы.jpg"/>
          <p:cNvPicPr>
            <a:picLocks noChangeAspect="1" noChangeArrowheads="1"/>
          </p:cNvPicPr>
          <p:nvPr/>
        </p:nvPicPr>
        <p:blipFill>
          <a:blip r:embed="rId4" cstate="print"/>
          <a:srcRect r="26941"/>
          <a:stretch>
            <a:fillRect/>
          </a:stretch>
        </p:blipFill>
        <p:spPr bwMode="auto">
          <a:xfrm>
            <a:off x="4644008" y="548680"/>
            <a:ext cx="4238894" cy="3096344"/>
          </a:xfrm>
          <a:prstGeom prst="rect">
            <a:avLst/>
          </a:prstGeom>
          <a:noFill/>
        </p:spPr>
      </p:pic>
    </p:spTree>
  </p:cSld>
  <p:clrMapOvr>
    <a:masterClrMapping/>
  </p:clrMapOvr>
  <p:transition spd="slow" advTm="20000">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7" name="Picture 19" descr="C:\Users\user\Desktop\ДЕНЬ ПОБЕДЫ 2024\ФОН.jpg"/>
          <p:cNvPicPr>
            <a:picLocks noChangeAspect="1" noChangeArrowheads="1"/>
          </p:cNvPicPr>
          <p:nvPr/>
        </p:nvPicPr>
        <p:blipFill>
          <a:blip r:embed="rId2" cstate="print"/>
          <a:srcRect/>
          <a:stretch>
            <a:fillRect/>
          </a:stretch>
        </p:blipFill>
        <p:spPr bwMode="auto">
          <a:xfrm>
            <a:off x="0" y="0"/>
            <a:ext cx="9096909" cy="6858000"/>
          </a:xfrm>
          <a:prstGeom prst="rect">
            <a:avLst/>
          </a:prstGeom>
          <a:noFill/>
        </p:spPr>
      </p:pic>
      <p:sp>
        <p:nvSpPr>
          <p:cNvPr id="7170" name="AutoShape 2"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2" name="AutoShape 4"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4" name="AutoShape 6"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6" name="AutoShape 8"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8" name="AutoShape 10"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4" name="AutoShape 16"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6" name="AutoShape 18"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6" name="Picture 2" descr="C:\Users\user\Desktop\ДЕНЬ ПОБЕДЫ 2024\Ветераны.jpg"/>
          <p:cNvPicPr>
            <a:picLocks noChangeAspect="1" noChangeArrowheads="1"/>
          </p:cNvPicPr>
          <p:nvPr/>
        </p:nvPicPr>
        <p:blipFill>
          <a:blip r:embed="rId3" cstate="print"/>
          <a:srcRect/>
          <a:stretch>
            <a:fillRect/>
          </a:stretch>
        </p:blipFill>
        <p:spPr bwMode="auto">
          <a:xfrm>
            <a:off x="4788024" y="452579"/>
            <a:ext cx="3960440" cy="2544373"/>
          </a:xfrm>
          <a:prstGeom prst="rect">
            <a:avLst/>
          </a:prstGeom>
          <a:noFill/>
        </p:spPr>
      </p:pic>
      <p:pic>
        <p:nvPicPr>
          <p:cNvPr id="1030" name="Picture 6" descr="C:\Users\user\Desktop\ДЕНЬ ПОБЕДЫ 2024\Ветераны 2.jpg"/>
          <p:cNvPicPr>
            <a:picLocks noChangeAspect="1" noChangeArrowheads="1"/>
          </p:cNvPicPr>
          <p:nvPr/>
        </p:nvPicPr>
        <p:blipFill>
          <a:blip r:embed="rId4" cstate="print"/>
          <a:srcRect/>
          <a:stretch>
            <a:fillRect/>
          </a:stretch>
        </p:blipFill>
        <p:spPr bwMode="auto">
          <a:xfrm>
            <a:off x="539552" y="476673"/>
            <a:ext cx="4103948" cy="2520279"/>
          </a:xfrm>
          <a:prstGeom prst="rect">
            <a:avLst/>
          </a:prstGeom>
          <a:noFill/>
        </p:spPr>
      </p:pic>
      <p:sp>
        <p:nvSpPr>
          <p:cNvPr id="1031" name="Rectangle 7"/>
          <p:cNvSpPr>
            <a:spLocks noChangeArrowheads="1"/>
          </p:cNvSpPr>
          <p:nvPr/>
        </p:nvSpPr>
        <p:spPr bwMode="auto">
          <a:xfrm>
            <a:off x="3419872" y="3421044"/>
            <a:ext cx="54006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361950" algn="just" fontAlgn="base">
              <a:lnSpc>
                <a:spcPct val="80000"/>
              </a:lnSpc>
              <a:spcAft>
                <a:spcPct val="0"/>
              </a:spcAft>
              <a:buClrTx/>
              <a:buSzTx/>
              <a:tabLst/>
            </a:pPr>
            <a:r>
              <a:rPr lang="ru-RU" sz="20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Никогда не забывали в нашей стране и о ветеранах. Для них устраивают концерты, организуют праздничные чаепития, ветеранам посвящают стихотворения о войне. В честь Дня Победы в средствах массовой информации появляются фото с ветеранами, а дети рисуют для них картинки, посвященные войне и празднованию Дня Победы.</a:t>
            </a:r>
          </a:p>
          <a:p>
            <a:pPr indent="361950" algn="just" fontAlgn="base">
              <a:lnSpc>
                <a:spcPct val="80000"/>
              </a:lnSpc>
              <a:spcAft>
                <a:spcPct val="0"/>
              </a:spcAft>
            </a:pPr>
            <a:r>
              <a:rPr lang="ru-RU" sz="20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День Победы отмечают концертами и массовыми народными гуляниями на площадях и в парках.</a:t>
            </a:r>
          </a:p>
        </p:txBody>
      </p:sp>
      <p:pic>
        <p:nvPicPr>
          <p:cNvPr id="1034" name="Picture 10" descr="C:\Users\user\Desktop\ДЕНЬ ПОБЕДЫ 2024\ВЕТЕРАН НА ЛАВКЕ.jpg"/>
          <p:cNvPicPr>
            <a:picLocks noChangeAspect="1" noChangeArrowheads="1"/>
          </p:cNvPicPr>
          <p:nvPr/>
        </p:nvPicPr>
        <p:blipFill>
          <a:blip r:embed="rId5" cstate="print"/>
          <a:srcRect l="18500" t="4395" r="34250" b="12879"/>
          <a:stretch>
            <a:fillRect/>
          </a:stretch>
        </p:blipFill>
        <p:spPr bwMode="auto">
          <a:xfrm>
            <a:off x="539552" y="3140968"/>
            <a:ext cx="2603366" cy="3384376"/>
          </a:xfrm>
          <a:prstGeom prst="rect">
            <a:avLst/>
          </a:prstGeom>
          <a:noFill/>
        </p:spPr>
      </p:pic>
    </p:spTree>
  </p:cSld>
  <p:clrMapOvr>
    <a:masterClrMapping/>
  </p:clrMapOvr>
  <p:transition spd="slow" advTm="20000">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7" name="Picture 19" descr="C:\Users\user\Desktop\ДЕНЬ ПОБЕДЫ 2024\ФОН.jpg"/>
          <p:cNvPicPr>
            <a:picLocks noChangeAspect="1" noChangeArrowheads="1"/>
          </p:cNvPicPr>
          <p:nvPr/>
        </p:nvPicPr>
        <p:blipFill>
          <a:blip r:embed="rId2" cstate="print"/>
          <a:srcRect/>
          <a:stretch>
            <a:fillRect/>
          </a:stretch>
        </p:blipFill>
        <p:spPr bwMode="auto">
          <a:xfrm>
            <a:off x="0" y="0"/>
            <a:ext cx="9096909" cy="6858000"/>
          </a:xfrm>
          <a:prstGeom prst="rect">
            <a:avLst/>
          </a:prstGeom>
          <a:noFill/>
        </p:spPr>
      </p:pic>
      <p:sp>
        <p:nvSpPr>
          <p:cNvPr id="7170" name="AutoShape 2"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2" name="AutoShape 4"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4" name="AutoShape 6"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6" name="AutoShape 8"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8" name="AutoShape 10"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4" name="AutoShape 16"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6" name="AutoShape 18"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0" name="AutoShape 2" descr="https://www.olivinuc.ru/images/150523-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s://www.olivinuc.ru/images/150523-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https://www.olivinuc.ru/images/150523-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6" name="Picture 8" descr="https://avatars.mds.yandex.net/i?id=b01f8af0468db6583f1eb2fd0586946fba3522fd-12615871-images-thumbs&amp;n=13"/>
          <p:cNvPicPr>
            <a:picLocks noChangeAspect="1" noChangeArrowheads="1"/>
          </p:cNvPicPr>
          <p:nvPr/>
        </p:nvPicPr>
        <p:blipFill>
          <a:blip r:embed="rId3" cstate="print"/>
          <a:srcRect/>
          <a:stretch>
            <a:fillRect/>
          </a:stretch>
        </p:blipFill>
        <p:spPr bwMode="auto">
          <a:xfrm>
            <a:off x="611560" y="260648"/>
            <a:ext cx="8064896" cy="3456384"/>
          </a:xfrm>
          <a:prstGeom prst="rect">
            <a:avLst/>
          </a:prstGeom>
          <a:ln>
            <a:noFill/>
          </a:ln>
          <a:effectLst>
            <a:softEdge rad="112500"/>
          </a:effectLst>
        </p:spPr>
      </p:pic>
      <p:sp>
        <p:nvSpPr>
          <p:cNvPr id="2057" name="Rectangle 9"/>
          <p:cNvSpPr>
            <a:spLocks noChangeArrowheads="1"/>
          </p:cNvSpPr>
          <p:nvPr/>
        </p:nvSpPr>
        <p:spPr bwMode="auto">
          <a:xfrm>
            <a:off x="755576" y="3721387"/>
            <a:ext cx="7992888"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61950" algn="just" fontAlgn="base">
              <a:spcBef>
                <a:spcPct val="0"/>
              </a:spcBef>
              <a:spcAft>
                <a:spcPct val="0"/>
              </a:spcAft>
              <a:buFontTx/>
              <a:buNone/>
            </a:pPr>
            <a:r>
              <a:rPr lang="ru-RU" sz="20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День Победы отмечают в России и ряде других стран 9 мая. Это одновременно самый светлый, самый радостный, но и самый печальный праздник.</a:t>
            </a:r>
          </a:p>
          <a:p>
            <a:pPr indent="361950" algn="just" fontAlgn="base">
              <a:spcAft>
                <a:spcPct val="0"/>
              </a:spcAft>
            </a:pPr>
            <a:r>
              <a:rPr lang="ru-RU" sz="20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День Победы — это не просто праздник отдельно взятой страны, это целая веха всемирной истории, положившая конец жестоким и неудержимым событиям, чуть было не ставшим причиной переворота всего мирового порядка.</a:t>
            </a:r>
          </a:p>
          <a:p>
            <a:pPr indent="361950" algn="just" fontAlgn="base">
              <a:spcAft>
                <a:spcPct val="0"/>
              </a:spcAft>
            </a:pPr>
            <a:r>
              <a:rPr lang="ru-RU" sz="2000"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День Победы веха всемирной истории нашего народа.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Tm="20000">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7" name="Picture 19" descr="C:\Users\user\Desktop\ДЕНЬ ПОБЕДЫ 2024\ФОН.jpg"/>
          <p:cNvPicPr>
            <a:picLocks noChangeAspect="1" noChangeArrowheads="1"/>
          </p:cNvPicPr>
          <p:nvPr/>
        </p:nvPicPr>
        <p:blipFill>
          <a:blip r:embed="rId2" cstate="print"/>
          <a:srcRect/>
          <a:stretch>
            <a:fillRect/>
          </a:stretch>
        </p:blipFill>
        <p:spPr bwMode="auto">
          <a:xfrm>
            <a:off x="0" y="0"/>
            <a:ext cx="9096909" cy="6858000"/>
          </a:xfrm>
          <a:prstGeom prst="rect">
            <a:avLst/>
          </a:prstGeom>
          <a:noFill/>
        </p:spPr>
      </p:pic>
      <p:sp>
        <p:nvSpPr>
          <p:cNvPr id="7170" name="AutoShape 2"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2" name="AutoShape 4"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4" name="AutoShape 6"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6" name="AutoShape 8"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8" name="AutoShape 10"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4" name="AutoShape 16"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6" name="AutoShape 18"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76" name="Picture 4" descr="https://i.yapx.cc/V9kfQ.jpg"/>
          <p:cNvPicPr>
            <a:picLocks noChangeAspect="1" noChangeArrowheads="1"/>
          </p:cNvPicPr>
          <p:nvPr/>
        </p:nvPicPr>
        <p:blipFill>
          <a:blip r:embed="rId3" cstate="print"/>
          <a:srcRect/>
          <a:stretch>
            <a:fillRect/>
          </a:stretch>
        </p:blipFill>
        <p:spPr bwMode="auto">
          <a:xfrm>
            <a:off x="683568" y="764704"/>
            <a:ext cx="7812226" cy="5208613"/>
          </a:xfrm>
          <a:prstGeom prst="rect">
            <a:avLst/>
          </a:prstGeom>
          <a:ln w="57150" cap="sq" cmpd="thickThin">
            <a:solidFill>
              <a:srgbClr val="C00000"/>
            </a:solidFill>
            <a:prstDash val="solid"/>
            <a:miter lim="800000"/>
          </a:ln>
          <a:effectLst>
            <a:innerShdw blurRad="76200">
              <a:srgbClr val="000000"/>
            </a:innerShdw>
          </a:effectLst>
        </p:spPr>
      </p:pic>
    </p:spTree>
  </p:cSld>
  <p:clrMapOvr>
    <a:masterClrMapping/>
  </p:clrMapOvr>
  <p:transition spd="slow" advTm="20000">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ДЕНЬ ПОБЕДЫ 2024\Пилотка.jpg"/>
          <p:cNvPicPr>
            <a:picLocks noChangeAspect="1" noChangeArrowheads="1"/>
          </p:cNvPicPr>
          <p:nvPr/>
        </p:nvPicPr>
        <p:blipFill>
          <a:blip r:embed="rId2" cstate="print"/>
          <a:srcRect/>
          <a:stretch>
            <a:fillRect/>
          </a:stretch>
        </p:blipFill>
        <p:spPr bwMode="auto">
          <a:xfrm>
            <a:off x="36513" y="0"/>
            <a:ext cx="9107487" cy="6858000"/>
          </a:xfrm>
          <a:prstGeom prst="rect">
            <a:avLst/>
          </a:prstGeom>
          <a:noFill/>
        </p:spPr>
      </p:pic>
      <p:sp>
        <p:nvSpPr>
          <p:cNvPr id="7170" name="AutoShape 2"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2" name="AutoShape 4"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4" name="AutoShape 6"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6" name="AutoShape 8"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8" name="AutoShape 10"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4" name="AutoShape 16"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6" name="AutoShape 18"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 name="Заголовок 1"/>
          <p:cNvSpPr>
            <a:spLocks noGrp="1"/>
          </p:cNvSpPr>
          <p:nvPr>
            <p:ph type="title"/>
          </p:nvPr>
        </p:nvSpPr>
        <p:spPr>
          <a:xfrm>
            <a:off x="539552" y="1124744"/>
            <a:ext cx="8229600" cy="244827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ru-RU" sz="6400" b="1" dirty="0" smtClean="0">
                <a:ln w="11430"/>
                <a:solidFill>
                  <a:schemeClr val="accent6">
                    <a:lumMod val="50000"/>
                  </a:schemeClr>
                </a:solidFill>
                <a:effectLst>
                  <a:outerShdw blurRad="50800" dist="39000" dir="5460000" algn="tl">
                    <a:srgbClr val="000000">
                      <a:alpha val="38000"/>
                    </a:srgbClr>
                  </a:outerShdw>
                </a:effectLst>
              </a:rPr>
              <a:t>С литературой можно ознакомиться в библиотеке ЛГАУ.</a:t>
            </a:r>
            <a:endParaRPr lang="ru-RU" sz="6400" b="1" dirty="0">
              <a:ln w="11430"/>
              <a:solidFill>
                <a:schemeClr val="accent6">
                  <a:lumMod val="50000"/>
                </a:schemeClr>
              </a:solidFill>
              <a:effectLst>
                <a:outerShdw blurRad="50800" dist="39000" dir="5460000" algn="tl">
                  <a:srgbClr val="000000">
                    <a:alpha val="38000"/>
                  </a:srgbClr>
                </a:outerShdw>
              </a:effectLst>
            </a:endParaRPr>
          </a:p>
        </p:txBody>
      </p:sp>
      <p:sp>
        <p:nvSpPr>
          <p:cNvPr id="15" name="Заголовок 1"/>
          <p:cNvSpPr txBox="1">
            <a:spLocks/>
          </p:cNvSpPr>
          <p:nvPr/>
        </p:nvSpPr>
        <p:spPr>
          <a:xfrm>
            <a:off x="4047256" y="3933056"/>
            <a:ext cx="4989240" cy="1296144"/>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spcBef>
                <a:spcPct val="0"/>
              </a:spcBef>
              <a:spcAft>
                <a:spcPts val="0"/>
              </a:spcAft>
              <a:buClrTx/>
              <a:buSzTx/>
              <a:buFontTx/>
              <a:buNone/>
              <a:tabLst/>
              <a:defRPr/>
            </a:pPr>
            <a:r>
              <a:rPr kumimoji="0" lang="ru-RU" sz="6400" b="1" i="0" u="none" strike="noStrike" kern="1200" cap="none" spc="0" normalizeH="0" baseline="0" noProof="0" dirty="0" smtClean="0">
                <a:ln w="11430"/>
                <a:solidFill>
                  <a:schemeClr val="accent6">
                    <a:lumMod val="50000"/>
                  </a:schemeClr>
                </a:solidFill>
                <a:effectLst>
                  <a:outerShdw blurRad="50800" dist="39000" dir="5460000" algn="tl">
                    <a:srgbClr val="000000">
                      <a:alpha val="38000"/>
                    </a:srgbClr>
                  </a:outerShdw>
                </a:effectLst>
                <a:uLnTx/>
                <a:uFillTx/>
                <a:latin typeface="+mj-lt"/>
                <a:ea typeface="+mj-ea"/>
                <a:cs typeface="+mj-cs"/>
              </a:rPr>
              <a:t>Спасибо</a:t>
            </a:r>
          </a:p>
          <a:p>
            <a:pPr marL="0" marR="0" lvl="0" indent="0" algn="ctr" defTabSz="914400" rtl="0" eaLnBrk="1" fontAlgn="auto" latinLnBrk="0" hangingPunct="1">
              <a:spcBef>
                <a:spcPct val="0"/>
              </a:spcBef>
              <a:spcAft>
                <a:spcPts val="0"/>
              </a:spcAft>
              <a:buClrTx/>
              <a:buSzTx/>
              <a:buFontTx/>
              <a:buNone/>
              <a:tabLst/>
              <a:defRPr/>
            </a:pPr>
            <a:r>
              <a:rPr kumimoji="0" lang="ru-RU" sz="6400" b="1" i="0" u="none" strike="noStrike" kern="1200" cap="none" spc="0" normalizeH="0" baseline="0" noProof="0" dirty="0" smtClean="0">
                <a:ln w="11430"/>
                <a:solidFill>
                  <a:schemeClr val="accent6">
                    <a:lumMod val="50000"/>
                  </a:schemeClr>
                </a:solidFill>
                <a:effectLst>
                  <a:outerShdw blurRad="50800" dist="39000" dir="5460000" algn="tl">
                    <a:srgbClr val="000000">
                      <a:alpha val="38000"/>
                    </a:srgbClr>
                  </a:outerShdw>
                </a:effectLst>
                <a:uLnTx/>
                <a:uFillTx/>
                <a:latin typeface="+mj-lt"/>
                <a:ea typeface="+mj-ea"/>
                <a:cs typeface="+mj-cs"/>
              </a:rPr>
              <a:t>за внимание!</a:t>
            </a:r>
            <a:endParaRPr kumimoji="0" lang="ru-RU" sz="6400" b="1" i="0" u="none" strike="noStrike" kern="1200" cap="none" spc="0" normalizeH="0" baseline="0" noProof="0" dirty="0">
              <a:ln w="11430"/>
              <a:solidFill>
                <a:schemeClr val="accent6">
                  <a:lumMod val="50000"/>
                </a:schemeClr>
              </a:solidFill>
              <a:effectLst>
                <a:outerShdw blurRad="50800" dist="39000" dir="5460000" algn="tl">
                  <a:srgbClr val="000000">
                    <a:alpha val="38000"/>
                  </a:srgbClr>
                </a:outerShdw>
              </a:effectLst>
              <a:uLnTx/>
              <a:uFillTx/>
              <a:latin typeface="+mj-lt"/>
              <a:ea typeface="+mj-ea"/>
              <a:cs typeface="+mj-cs"/>
            </a:endParaRPr>
          </a:p>
        </p:txBody>
      </p:sp>
    </p:spTree>
  </p:cSld>
  <p:clrMapOvr>
    <a:masterClrMapping/>
  </p:clrMapOvr>
  <p:transition spd="slow" advTm="20000">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7" name="Picture 19" descr="C:\Users\user\Desktop\ДЕНЬ ПОБЕДЫ 2024\ФОН.jpg"/>
          <p:cNvPicPr>
            <a:picLocks noChangeAspect="1" noChangeArrowheads="1"/>
          </p:cNvPicPr>
          <p:nvPr/>
        </p:nvPicPr>
        <p:blipFill>
          <a:blip r:embed="rId2" cstate="print"/>
          <a:srcRect/>
          <a:stretch>
            <a:fillRect/>
          </a:stretch>
        </p:blipFill>
        <p:spPr bwMode="auto">
          <a:xfrm>
            <a:off x="0" y="0"/>
            <a:ext cx="9096909" cy="6858000"/>
          </a:xfrm>
          <a:prstGeom prst="rect">
            <a:avLst/>
          </a:prstGeom>
          <a:noFill/>
        </p:spPr>
      </p:pic>
      <p:sp>
        <p:nvSpPr>
          <p:cNvPr id="7170" name="AutoShape 2"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2" name="AutoShape 4"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4" name="AutoShape 6"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6" name="AutoShape 8"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8" name="AutoShape 10"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4" name="AutoShape 16"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6" name="AutoShape 18"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9" name="Picture 5" descr="C:\Users\user\Desktop\ДЕНЬ ПОБЕДЫ 2024\Установка флага на крышу Рейхстага.jpg"/>
          <p:cNvPicPr>
            <a:picLocks noChangeAspect="1" noChangeArrowheads="1"/>
          </p:cNvPicPr>
          <p:nvPr/>
        </p:nvPicPr>
        <p:blipFill>
          <a:blip r:embed="rId3" cstate="print"/>
          <a:srcRect/>
          <a:stretch>
            <a:fillRect/>
          </a:stretch>
        </p:blipFill>
        <p:spPr bwMode="auto">
          <a:xfrm>
            <a:off x="395536" y="332656"/>
            <a:ext cx="3744416" cy="2201813"/>
          </a:xfrm>
          <a:prstGeom prst="snip2DiagRect">
            <a:avLst/>
          </a:prstGeom>
          <a:solidFill>
            <a:srgbClr val="FFFFFF">
              <a:shade val="85000"/>
            </a:srgbClr>
          </a:solidFill>
          <a:ln w="3810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459" name="Picture 3" descr="C:\Users\user\Desktop\ДЕНЬ ПОБЕДЫ 2024\ФЛАГ.jpg"/>
          <p:cNvPicPr>
            <a:picLocks noChangeAspect="1" noChangeArrowheads="1"/>
          </p:cNvPicPr>
          <p:nvPr/>
        </p:nvPicPr>
        <p:blipFill>
          <a:blip r:embed="rId4" cstate="print"/>
          <a:srcRect b="11321"/>
          <a:stretch>
            <a:fillRect/>
          </a:stretch>
        </p:blipFill>
        <p:spPr bwMode="auto">
          <a:xfrm>
            <a:off x="5292080" y="2981126"/>
            <a:ext cx="3410573" cy="2032050"/>
          </a:xfrm>
          <a:prstGeom prst="snip2DiagRect">
            <a:avLst/>
          </a:prstGeom>
          <a:solidFill>
            <a:srgbClr val="FFFFFF">
              <a:shade val="85000"/>
            </a:srgbClr>
          </a:solidFill>
          <a:ln w="28575"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Прямоугольник 12"/>
          <p:cNvSpPr/>
          <p:nvPr/>
        </p:nvSpPr>
        <p:spPr>
          <a:xfrm>
            <a:off x="4211960" y="332656"/>
            <a:ext cx="4572000" cy="2308324"/>
          </a:xfrm>
          <a:prstGeom prst="rect">
            <a:avLst/>
          </a:prstGeom>
        </p:spPr>
        <p:txBody>
          <a:bodyPr>
            <a:spAutoFit/>
          </a:bodyPr>
          <a:lstStyle/>
          <a:p>
            <a:pPr indent="441325" algn="just" fontAlgn="base">
              <a:spcBef>
                <a:spcPct val="0"/>
              </a:spcBef>
              <a:spcAft>
                <a:spcPct val="0"/>
              </a:spcAft>
            </a:pPr>
            <a:r>
              <a:rPr lang="ru-RU" b="1" dirty="0" err="1" smtClean="0">
                <a:ln w="1905"/>
                <a:solidFill>
                  <a:schemeClr val="accent6">
                    <a:lumMod val="50000"/>
                  </a:schemeClr>
                </a:solidFill>
                <a:effectLst>
                  <a:innerShdw blurRad="69850" dist="43180" dir="5400000">
                    <a:srgbClr val="000000">
                      <a:alpha val="65000"/>
                    </a:srgbClr>
                  </a:innerShdw>
                </a:effectLst>
              </a:rPr>
              <a:t>Зна́мя</a:t>
            </a:r>
            <a:r>
              <a:rPr lang="ru-RU" b="1" dirty="0" smtClean="0">
                <a:ln w="1905"/>
                <a:solidFill>
                  <a:schemeClr val="accent6">
                    <a:lumMod val="50000"/>
                  </a:schemeClr>
                </a:solidFill>
                <a:effectLst>
                  <a:innerShdw blurRad="69850" dist="43180" dir="5400000">
                    <a:srgbClr val="000000">
                      <a:alpha val="65000"/>
                    </a:srgbClr>
                  </a:innerShdw>
                </a:effectLst>
              </a:rPr>
              <a:t> </a:t>
            </a:r>
            <a:r>
              <a:rPr lang="ru-RU" b="1" dirty="0" err="1" smtClean="0">
                <a:ln w="1905"/>
                <a:solidFill>
                  <a:schemeClr val="accent6">
                    <a:lumMod val="50000"/>
                  </a:schemeClr>
                </a:solidFill>
                <a:effectLst>
                  <a:innerShdw blurRad="69850" dist="43180" dir="5400000">
                    <a:srgbClr val="000000">
                      <a:alpha val="65000"/>
                    </a:srgbClr>
                  </a:innerShdw>
                </a:effectLst>
              </a:rPr>
              <a:t>Побе́ды</a:t>
            </a:r>
            <a:r>
              <a:rPr lang="ru-RU" b="1" dirty="0" smtClean="0">
                <a:ln w="1905"/>
                <a:solidFill>
                  <a:schemeClr val="accent6">
                    <a:lumMod val="50000"/>
                  </a:schemeClr>
                </a:solidFill>
                <a:effectLst>
                  <a:innerShdw blurRad="69850" dist="43180" dir="5400000">
                    <a:srgbClr val="000000">
                      <a:alpha val="65000"/>
                    </a:srgbClr>
                  </a:innerShdw>
                </a:effectLst>
              </a:rPr>
              <a:t> — штурмовой флаг </a:t>
            </a:r>
            <a:br>
              <a:rPr lang="ru-RU" b="1" dirty="0" smtClean="0">
                <a:ln w="1905"/>
                <a:solidFill>
                  <a:schemeClr val="accent6">
                    <a:lumMod val="50000"/>
                  </a:schemeClr>
                </a:solidFill>
                <a:effectLst>
                  <a:innerShdw blurRad="69850" dist="43180" dir="5400000">
                    <a:srgbClr val="000000">
                      <a:alpha val="65000"/>
                    </a:srgbClr>
                  </a:innerShdw>
                </a:effectLst>
              </a:rPr>
            </a:br>
            <a:r>
              <a:rPr lang="ru-RU" b="1" dirty="0" smtClean="0">
                <a:ln w="1905"/>
                <a:solidFill>
                  <a:schemeClr val="accent6">
                    <a:lumMod val="50000"/>
                  </a:schemeClr>
                </a:solidFill>
                <a:effectLst>
                  <a:innerShdw blurRad="69850" dist="43180" dir="5400000">
                    <a:srgbClr val="000000">
                      <a:alpha val="65000"/>
                    </a:srgbClr>
                  </a:innerShdw>
                </a:effectLst>
              </a:rPr>
              <a:t>150-й ордена Кутузова </a:t>
            </a:r>
            <a:r>
              <a:rPr lang="en-US" b="1" dirty="0" smtClean="0">
                <a:ln w="1905"/>
                <a:solidFill>
                  <a:schemeClr val="accent6">
                    <a:lumMod val="50000"/>
                  </a:schemeClr>
                </a:solidFill>
                <a:effectLst>
                  <a:innerShdw blurRad="69850" dist="43180" dir="5400000">
                    <a:srgbClr val="000000">
                      <a:alpha val="65000"/>
                    </a:srgbClr>
                  </a:innerShdw>
                </a:effectLst>
              </a:rPr>
              <a:t>II </a:t>
            </a:r>
            <a:r>
              <a:rPr lang="ru-RU" b="1" dirty="0" smtClean="0">
                <a:ln w="1905"/>
                <a:solidFill>
                  <a:schemeClr val="accent6">
                    <a:lumMod val="50000"/>
                  </a:schemeClr>
                </a:solidFill>
                <a:effectLst>
                  <a:innerShdw blurRad="69850" dist="43180" dir="5400000">
                    <a:srgbClr val="000000">
                      <a:alpha val="65000"/>
                    </a:srgbClr>
                  </a:innerShdw>
                </a:effectLst>
              </a:rPr>
              <a:t>степени </a:t>
            </a:r>
            <a:r>
              <a:rPr lang="ru-RU" b="1" dirty="0" err="1" smtClean="0">
                <a:ln w="1905"/>
                <a:solidFill>
                  <a:schemeClr val="accent6">
                    <a:lumMod val="50000"/>
                  </a:schemeClr>
                </a:solidFill>
                <a:effectLst>
                  <a:innerShdw blurRad="69850" dist="43180" dir="5400000">
                    <a:srgbClr val="000000">
                      <a:alpha val="65000"/>
                    </a:srgbClr>
                  </a:innerShdw>
                </a:effectLst>
              </a:rPr>
              <a:t>Идрицкой</a:t>
            </a:r>
            <a:r>
              <a:rPr lang="ru-RU" b="1" dirty="0" smtClean="0">
                <a:ln w="1905"/>
                <a:solidFill>
                  <a:schemeClr val="accent6">
                    <a:lumMod val="50000"/>
                  </a:schemeClr>
                </a:solidFill>
                <a:effectLst>
                  <a:innerShdw blurRad="69850" dist="43180" dir="5400000">
                    <a:srgbClr val="000000">
                      <a:alpha val="65000"/>
                    </a:srgbClr>
                  </a:innerShdw>
                </a:effectLst>
              </a:rPr>
              <a:t> стрелковой дивизии, водружённый 1 мая 1945 года на крыше здания рейхстага в городе Берлине военнослужащими Красной Армии Алексеем Берестом, Михаилом Егоровым и </a:t>
            </a:r>
            <a:r>
              <a:rPr lang="ru-RU" b="1" dirty="0" err="1" smtClean="0">
                <a:ln w="1905"/>
                <a:solidFill>
                  <a:schemeClr val="accent6">
                    <a:lumMod val="50000"/>
                  </a:schemeClr>
                </a:solidFill>
                <a:effectLst>
                  <a:innerShdw blurRad="69850" dist="43180" dir="5400000">
                    <a:srgbClr val="000000">
                      <a:alpha val="65000"/>
                    </a:srgbClr>
                  </a:innerShdw>
                </a:effectLst>
              </a:rPr>
              <a:t>Мелитоном</a:t>
            </a:r>
            <a:r>
              <a:rPr lang="ru-RU" b="1" dirty="0" smtClean="0">
                <a:ln w="1905"/>
                <a:solidFill>
                  <a:schemeClr val="accent6">
                    <a:lumMod val="50000"/>
                  </a:schemeClr>
                </a:solidFill>
                <a:effectLst>
                  <a:innerShdw blurRad="69850" dist="43180" dir="5400000">
                    <a:srgbClr val="000000">
                      <a:alpha val="65000"/>
                    </a:srgbClr>
                  </a:innerShdw>
                </a:effectLst>
              </a:rPr>
              <a:t> </a:t>
            </a:r>
            <a:r>
              <a:rPr lang="ru-RU" b="1" dirty="0" err="1" smtClean="0">
                <a:ln w="1905"/>
                <a:solidFill>
                  <a:schemeClr val="accent6">
                    <a:lumMod val="50000"/>
                  </a:schemeClr>
                </a:solidFill>
                <a:effectLst>
                  <a:innerShdw blurRad="69850" dist="43180" dir="5400000">
                    <a:srgbClr val="000000">
                      <a:alpha val="65000"/>
                    </a:srgbClr>
                  </a:innerShdw>
                </a:effectLst>
              </a:rPr>
              <a:t>Кантария</a:t>
            </a:r>
            <a:r>
              <a:rPr lang="ru-RU" b="1" dirty="0" smtClean="0">
                <a:ln w="1905"/>
                <a:solidFill>
                  <a:schemeClr val="accent6">
                    <a:lumMod val="50000"/>
                  </a:schemeClr>
                </a:solidFill>
                <a:effectLst>
                  <a:innerShdw blurRad="69850" dist="43180" dir="5400000">
                    <a:srgbClr val="000000">
                      <a:alpha val="65000"/>
                    </a:srgbClr>
                  </a:innerShdw>
                </a:effectLst>
              </a:rPr>
              <a:t>. </a:t>
            </a:r>
          </a:p>
        </p:txBody>
      </p:sp>
      <p:sp>
        <p:nvSpPr>
          <p:cNvPr id="14" name="Прямоугольник 13"/>
          <p:cNvSpPr/>
          <p:nvPr/>
        </p:nvSpPr>
        <p:spPr>
          <a:xfrm>
            <a:off x="323528" y="2564904"/>
            <a:ext cx="4572000" cy="3970318"/>
          </a:xfrm>
          <a:prstGeom prst="rect">
            <a:avLst/>
          </a:prstGeom>
        </p:spPr>
        <p:txBody>
          <a:bodyPr>
            <a:spAutoFit/>
          </a:bodyPr>
          <a:lstStyle/>
          <a:p>
            <a:pPr indent="441325" algn="just" fontAlgn="base">
              <a:spcBef>
                <a:spcPct val="0"/>
              </a:spcBef>
              <a:spcAft>
                <a:spcPct val="0"/>
              </a:spcAft>
            </a:pPr>
            <a:r>
              <a:rPr lang="ru-RU" b="1" dirty="0" smtClean="0">
                <a:ln w="1905"/>
                <a:solidFill>
                  <a:schemeClr val="accent6">
                    <a:lumMod val="50000"/>
                  </a:schemeClr>
                </a:solidFill>
                <a:effectLst>
                  <a:innerShdw blurRad="69850" dist="43180" dir="5400000">
                    <a:srgbClr val="000000">
                      <a:alpha val="65000"/>
                    </a:srgbClr>
                  </a:innerShdw>
                </a:effectLst>
              </a:rPr>
              <a:t>Егоровым и </a:t>
            </a:r>
            <a:r>
              <a:rPr lang="ru-RU" b="1" dirty="0" err="1" smtClean="0">
                <a:ln w="1905"/>
                <a:solidFill>
                  <a:schemeClr val="accent6">
                    <a:lumMod val="50000"/>
                  </a:schemeClr>
                </a:solidFill>
                <a:effectLst>
                  <a:innerShdw blurRad="69850" dist="43180" dir="5400000">
                    <a:srgbClr val="000000">
                      <a:alpha val="65000"/>
                    </a:srgbClr>
                  </a:innerShdw>
                </a:effectLst>
              </a:rPr>
              <a:t>Кантария</a:t>
            </a:r>
            <a:r>
              <a:rPr lang="ru-RU" b="1" dirty="0" smtClean="0">
                <a:ln w="1905"/>
                <a:solidFill>
                  <a:schemeClr val="accent6">
                    <a:lumMod val="50000"/>
                  </a:schemeClr>
                </a:solidFill>
                <a:effectLst>
                  <a:innerShdw blurRad="69850" dist="43180" dir="5400000">
                    <a:srgbClr val="000000">
                      <a:alpha val="65000"/>
                    </a:srgbClr>
                  </a:innerShdw>
                </a:effectLst>
              </a:rPr>
              <a:t> Знамя было перенесено на купол Рейхстага только во второй половине дня 2 мая, когда немцы в рейхстаге уже сдались.</a:t>
            </a:r>
          </a:p>
          <a:p>
            <a:pPr indent="441325" algn="just" fontAlgn="base">
              <a:spcBef>
                <a:spcPct val="0"/>
              </a:spcBef>
              <a:spcAft>
                <a:spcPct val="0"/>
              </a:spcAft>
            </a:pPr>
            <a:r>
              <a:rPr lang="ru-RU" b="1" dirty="0" smtClean="0">
                <a:ln w="1905"/>
                <a:solidFill>
                  <a:schemeClr val="accent6">
                    <a:lumMod val="50000"/>
                  </a:schemeClr>
                </a:solidFill>
                <a:effectLst>
                  <a:innerShdw blurRad="69850" dist="43180" dir="5400000">
                    <a:srgbClr val="000000">
                      <a:alpha val="65000"/>
                    </a:srgbClr>
                  </a:innerShdw>
                </a:effectLst>
              </a:rPr>
              <a:t>Российским законодательством установлено, что «Знамя Победы является официальным символом </a:t>
            </a:r>
            <a:r>
              <a:rPr lang="ru-RU" b="1" dirty="0" smtClean="0">
                <a:ln w="1905"/>
                <a:solidFill>
                  <a:schemeClr val="bg1"/>
                </a:solidFill>
                <a:effectLst>
                  <a:innerShdw blurRad="69850" dist="43180" dir="5400000">
                    <a:srgbClr val="000000">
                      <a:alpha val="65000"/>
                    </a:srgbClr>
                  </a:innerShdw>
                </a:effectLst>
              </a:rPr>
              <a:t>п</a:t>
            </a:r>
            <a:r>
              <a:rPr lang="ru-RU" b="1" dirty="0" smtClean="0">
                <a:ln w="1905"/>
                <a:solidFill>
                  <a:schemeClr val="accent6">
                    <a:lumMod val="50000"/>
                  </a:schemeClr>
                </a:solidFill>
                <a:effectLst>
                  <a:innerShdw blurRad="69850" dist="43180" dir="5400000">
                    <a:srgbClr val="000000">
                      <a:alpha val="65000"/>
                    </a:srgbClr>
                  </a:innerShdw>
                </a:effectLst>
              </a:rPr>
              <a:t>обеды советского народа и его Вооружённых Сил над Германией в Великой Отечественной войне 1941-1945 годов, государственной реликвией России» и «находится на вечном хранении в условиях, обеспечивающих его сохранность и доступность для обозрения».</a:t>
            </a:r>
          </a:p>
        </p:txBody>
      </p:sp>
      <p:sp>
        <p:nvSpPr>
          <p:cNvPr id="15" name="Прямоугольник 14"/>
          <p:cNvSpPr/>
          <p:nvPr/>
        </p:nvSpPr>
        <p:spPr>
          <a:xfrm>
            <a:off x="5076056" y="5241974"/>
            <a:ext cx="3779912" cy="923330"/>
          </a:xfrm>
          <a:prstGeom prst="rect">
            <a:avLst/>
          </a:prstGeom>
        </p:spPr>
        <p:txBody>
          <a:bodyPr wrap="square">
            <a:spAutoFit/>
          </a:bodyPr>
          <a:lstStyle/>
          <a:p>
            <a:pPr indent="441325" algn="just" fontAlgn="base">
              <a:spcBef>
                <a:spcPct val="0"/>
              </a:spcBef>
              <a:spcAft>
                <a:spcPct val="0"/>
              </a:spcAft>
            </a:pPr>
            <a:r>
              <a:rPr lang="ru-RU" b="1" dirty="0" err="1" smtClean="0">
                <a:ln w="1905"/>
                <a:solidFill>
                  <a:schemeClr val="accent6">
                    <a:lumMod val="50000"/>
                  </a:schemeClr>
                </a:solidFill>
                <a:effectLst>
                  <a:innerShdw blurRad="69850" dist="43180" dir="5400000">
                    <a:srgbClr val="000000">
                      <a:alpha val="65000"/>
                    </a:srgbClr>
                  </a:innerShdw>
                </a:effectLst>
              </a:rPr>
              <a:t>Кантария</a:t>
            </a:r>
            <a:r>
              <a:rPr lang="ru-RU" b="1" dirty="0" smtClean="0">
                <a:ln w="1905"/>
                <a:solidFill>
                  <a:schemeClr val="accent6">
                    <a:lumMod val="50000"/>
                  </a:schemeClr>
                </a:solidFill>
                <a:effectLst>
                  <a:innerShdw blurRad="69850" dist="43180" dir="5400000">
                    <a:srgbClr val="000000">
                      <a:alpha val="65000"/>
                    </a:srgbClr>
                  </a:innerShdw>
                </a:effectLst>
              </a:rPr>
              <a:t> (слева) и Егоров</a:t>
            </a:r>
          </a:p>
          <a:p>
            <a:pPr indent="441325" algn="just" fontAlgn="base">
              <a:spcBef>
                <a:spcPct val="0"/>
              </a:spcBef>
              <a:spcAft>
                <a:spcPct val="0"/>
              </a:spcAft>
            </a:pPr>
            <a:r>
              <a:rPr lang="ru-RU" b="1" dirty="0" smtClean="0">
                <a:ln w="1905"/>
                <a:solidFill>
                  <a:schemeClr val="accent6">
                    <a:lumMod val="50000"/>
                  </a:schemeClr>
                </a:solidFill>
                <a:effectLst>
                  <a:innerShdw blurRad="69850" dist="43180" dir="5400000">
                    <a:srgbClr val="000000">
                      <a:alpha val="65000"/>
                    </a:srgbClr>
                  </a:innerShdw>
                </a:effectLst>
              </a:rPr>
              <a:t>на фотографии 1945 года</a:t>
            </a:r>
          </a:p>
          <a:p>
            <a:pPr indent="441325" algn="just" fontAlgn="base">
              <a:spcBef>
                <a:spcPct val="0"/>
              </a:spcBef>
              <a:spcAft>
                <a:spcPct val="0"/>
              </a:spcAft>
            </a:pPr>
            <a:r>
              <a:rPr lang="ru-RU" b="1" dirty="0" smtClean="0">
                <a:ln w="1905"/>
                <a:solidFill>
                  <a:schemeClr val="accent6">
                    <a:lumMod val="50000"/>
                  </a:schemeClr>
                </a:solidFill>
                <a:effectLst>
                  <a:innerShdw blurRad="69850" dist="43180" dir="5400000">
                    <a:srgbClr val="000000">
                      <a:alpha val="65000"/>
                    </a:srgbClr>
                  </a:innerShdw>
                </a:effectLst>
              </a:rPr>
              <a:t>со Знаменем Победы</a:t>
            </a:r>
          </a:p>
        </p:txBody>
      </p:sp>
    </p:spTree>
  </p:cSld>
  <p:clrMapOvr>
    <a:masterClrMapping/>
  </p:clrMapOvr>
  <p:transition spd="slow" advTm="2000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7" name="Picture 19" descr="C:\Users\user\Desktop\ДЕНЬ ПОБЕДЫ 2024\ФОН.jpg"/>
          <p:cNvPicPr>
            <a:picLocks noChangeAspect="1" noChangeArrowheads="1"/>
          </p:cNvPicPr>
          <p:nvPr/>
        </p:nvPicPr>
        <p:blipFill>
          <a:blip r:embed="rId2" cstate="print"/>
          <a:srcRect/>
          <a:stretch>
            <a:fillRect/>
          </a:stretch>
        </p:blipFill>
        <p:spPr bwMode="auto">
          <a:xfrm>
            <a:off x="0" y="0"/>
            <a:ext cx="9096909" cy="6858000"/>
          </a:xfrm>
          <a:prstGeom prst="rect">
            <a:avLst/>
          </a:prstGeom>
          <a:noFill/>
        </p:spPr>
      </p:pic>
      <p:sp>
        <p:nvSpPr>
          <p:cNvPr id="7170" name="AutoShape 2"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2" name="AutoShape 4"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4" name="AutoShape 6"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6" name="AutoShape 8"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8" name="AutoShape 10"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4" name="AutoShape 16"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6" name="AutoShape 18"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289" name="Rectangle 1"/>
          <p:cNvSpPr>
            <a:spLocks noChangeArrowheads="1"/>
          </p:cNvSpPr>
          <p:nvPr/>
        </p:nvSpPr>
        <p:spPr bwMode="auto">
          <a:xfrm>
            <a:off x="683568" y="89674"/>
            <a:ext cx="792088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41325" algn="just" fontAlgn="base">
              <a:spcBef>
                <a:spcPct val="0"/>
              </a:spcBef>
              <a:spcAft>
                <a:spcPct val="0"/>
              </a:spcAft>
              <a:buClrTx/>
              <a:buSzTx/>
              <a:buFontTx/>
              <a:buNone/>
              <a:tabLst/>
            </a:pPr>
            <a:endPar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R="0" lvl="0" indent="441325" algn="just" fontAlgn="base">
              <a:spcBef>
                <a:spcPct val="0"/>
              </a:spcBef>
              <a:spcAft>
                <a:spcPct val="0"/>
              </a:spcAft>
              <a:buClrTx/>
              <a:buSzTx/>
              <a:buFontTx/>
              <a:buNone/>
              <a:tabLst/>
            </a:pP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Празднование Дня Победы назначено в этот майский день не просто так.</a:t>
            </a:r>
          </a:p>
          <a:p>
            <a:pPr indent="441325" algn="just" fontAlgn="base">
              <a:spcBef>
                <a:spcPct val="0"/>
              </a:spcBef>
              <a:spcAft>
                <a:spcPct val="0"/>
              </a:spcAft>
            </a:pP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При участии представителей средств массовой информации, войск союзников и советских войск в Берлине ночью с 8 на 9 мая 1945 года был подписан Акт о безоговорочной капитуляции Германии. С немецкой стороны его подписал фельдмаршал </a:t>
            </a:r>
            <a:r>
              <a:rPr lang="ru-RU"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Кейтель</a:t>
            </a: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с советской – маршал Г. К. Жуков. Церемония началась ровно в полночь</a:t>
            </a:r>
            <a:r>
              <a:rPr lang="ru-RU" sz="2400" b="1" dirty="0" smtClean="0">
                <a:ln w="1905"/>
                <a:solidFill>
                  <a:srgbClr val="92D050"/>
                </a:solidFill>
                <a:effectLst>
                  <a:innerShdw blurRad="69850" dist="43180" dir="5400000">
                    <a:srgbClr val="000000">
                      <a:alpha val="65000"/>
                    </a:srgbClr>
                  </a:innerShdw>
                </a:effectLst>
              </a:rPr>
              <a:t>  </a:t>
            </a: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9</a:t>
            </a:r>
            <a:r>
              <a:rPr lang="ru-RU" sz="2400" b="1" dirty="0" smtClean="0">
                <a:ln w="1905"/>
                <a:solidFill>
                  <a:srgbClr val="C00000"/>
                </a:solidFill>
                <a:effectLst>
                  <a:innerShdw blurRad="69850" dist="43180" dir="5400000">
                    <a:srgbClr val="000000">
                      <a:alpha val="65000"/>
                    </a:srgbClr>
                  </a:innerShdw>
                </a:effectLst>
              </a:rPr>
              <a:t> </a:t>
            </a: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мая</a:t>
            </a: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а закончилась в 0.43.</a:t>
            </a:r>
          </a:p>
          <a:p>
            <a:pPr indent="441325" algn="just" fontAlgn="base">
              <a:spcBef>
                <a:spcPct val="0"/>
              </a:spcBef>
              <a:spcAft>
                <a:spcPct val="0"/>
              </a:spcAft>
            </a:pP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Указанное в акте время капитуляции – 8 мая 23.01 по берлинскому времени. Но, поскольку московское время опережает берлинское на один час, по нашему времени окончательная победа над фашистской Германией состоялась 9 мая. А в Европе и многих зарубежных странах День Победы отмечают 8 числа.</a:t>
            </a:r>
          </a:p>
          <a:p>
            <a:pPr marR="0" lvl="0" indent="441325" algn="just" fontAlgn="base">
              <a:lnSpc>
                <a:spcPct val="100000"/>
              </a:lnSpc>
              <a:spcBef>
                <a:spcPct val="0"/>
              </a:spcBef>
              <a:spcAft>
                <a:spcPct val="0"/>
              </a:spcAft>
              <a:buClrTx/>
              <a:buSzTx/>
              <a:buFontTx/>
              <a:buNone/>
              <a:tabLst/>
            </a:pPr>
            <a:endPar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R="0" lvl="0" indent="441325" algn="r" fontAlgn="base">
              <a:lnSpc>
                <a:spcPct val="100000"/>
              </a:lnSpc>
              <a:spcBef>
                <a:spcPct val="0"/>
              </a:spcBef>
              <a:spcAft>
                <a:spcPct val="0"/>
              </a:spcAft>
              <a:buClrTx/>
              <a:buSzTx/>
              <a:buFontTx/>
              <a:buNone/>
              <a:tabLst/>
            </a:pPr>
            <a:endPar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4" name="Picture 2" descr="C:\Users\user\Desktop\ДЕНЬ ПОБЕДЫ 2024\otkrytka-9-maya.jpg"/>
          <p:cNvPicPr>
            <a:picLocks noChangeAspect="1" noChangeArrowheads="1"/>
          </p:cNvPicPr>
          <p:nvPr/>
        </p:nvPicPr>
        <p:blipFill>
          <a:blip r:embed="rId3" cstate="print">
            <a:clrChange>
              <a:clrFrom>
                <a:srgbClr val="FFFFFF"/>
              </a:clrFrom>
              <a:clrTo>
                <a:srgbClr val="FFFFFF">
                  <a:alpha val="0"/>
                </a:srgbClr>
              </a:clrTo>
            </a:clrChange>
          </a:blip>
          <a:srcRect l="7014" t="19584" r="11775" b="17488"/>
          <a:stretch>
            <a:fillRect/>
          </a:stretch>
        </p:blipFill>
        <p:spPr bwMode="auto">
          <a:xfrm>
            <a:off x="6948264" y="5661248"/>
            <a:ext cx="1440160" cy="936104"/>
          </a:xfrm>
          <a:prstGeom prst="rect">
            <a:avLst/>
          </a:prstGeom>
          <a:noFill/>
        </p:spPr>
      </p:pic>
    </p:spTree>
  </p:cSld>
  <p:clrMapOvr>
    <a:masterClrMapping/>
  </p:clrMapOvr>
  <p:transition spd="slow" advTm="2000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7" name="Picture 19" descr="C:\Users\user\Desktop\ДЕНЬ ПОБЕДЫ 2024\ФОН.jpg"/>
          <p:cNvPicPr>
            <a:picLocks noChangeAspect="1" noChangeArrowheads="1"/>
          </p:cNvPicPr>
          <p:nvPr/>
        </p:nvPicPr>
        <p:blipFill>
          <a:blip r:embed="rId2" cstate="print"/>
          <a:srcRect/>
          <a:stretch>
            <a:fillRect/>
          </a:stretch>
        </p:blipFill>
        <p:spPr bwMode="auto">
          <a:xfrm>
            <a:off x="0" y="0"/>
            <a:ext cx="9096909" cy="6858000"/>
          </a:xfrm>
          <a:prstGeom prst="rect">
            <a:avLst/>
          </a:prstGeom>
          <a:noFill/>
        </p:spPr>
      </p:pic>
      <p:sp>
        <p:nvSpPr>
          <p:cNvPr id="7170" name="AutoShape 2"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2" name="AutoShape 4"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4" name="AutoShape 6"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6" name="AutoShape 8"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8" name="AutoShape 10"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4" name="AutoShape 16"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6" name="AutoShape 18"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289" name="Rectangle 1"/>
          <p:cNvSpPr>
            <a:spLocks noChangeArrowheads="1"/>
          </p:cNvSpPr>
          <p:nvPr/>
        </p:nvSpPr>
        <p:spPr bwMode="auto">
          <a:xfrm>
            <a:off x="539552" y="692696"/>
            <a:ext cx="799288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41325" algn="just" fontAlgn="base">
              <a:lnSpc>
                <a:spcPct val="100000"/>
              </a:lnSpc>
              <a:spcBef>
                <a:spcPct val="0"/>
              </a:spcBef>
              <a:spcAft>
                <a:spcPct val="0"/>
              </a:spcAft>
              <a:buClrTx/>
              <a:buSzTx/>
              <a:buFontTx/>
              <a:buNone/>
              <a:tabLst/>
            </a:pP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9 мая 1945 года на Центральный аэродром имени Фрунзе приземлился самолёт «Ли-2» с экипажем </a:t>
            </a:r>
            <a:b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 И. </a:t>
            </a:r>
            <a:r>
              <a:rPr lang="ru-RU"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Семенкова</a:t>
            </a: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доставивший в Москву акт о капитуляции фашистской Германии.</a:t>
            </a:r>
          </a:p>
          <a:p>
            <a:pPr marR="0" lvl="0" indent="441325" algn="ctr" fontAlgn="base">
              <a:lnSpc>
                <a:spcPct val="100000"/>
              </a:lnSpc>
              <a:spcBef>
                <a:spcPct val="0"/>
              </a:spcBef>
              <a:spcAft>
                <a:spcPct val="0"/>
              </a:spcAft>
              <a:buClrTx/>
              <a:buSzTx/>
              <a:buFontTx/>
              <a:buNone/>
              <a:tabLst/>
            </a:pP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«Великая Отечественная война,</a:t>
            </a:r>
          </a:p>
          <a:p>
            <a:pPr marR="0" lvl="0" indent="441325" algn="ctr" fontAlgn="base">
              <a:lnSpc>
                <a:spcPct val="100000"/>
              </a:lnSpc>
              <a:spcBef>
                <a:spcPct val="0"/>
              </a:spcBef>
              <a:spcAft>
                <a:spcPct val="0"/>
              </a:spcAft>
              <a:buClrTx/>
              <a:buSzTx/>
              <a:buFontTx/>
              <a:buNone/>
              <a:tabLst/>
            </a:pP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которую вёл советский народ против</a:t>
            </a:r>
          </a:p>
          <a:p>
            <a:pPr marR="0" lvl="0" indent="441325" algn="ctr" fontAlgn="base">
              <a:lnSpc>
                <a:spcPct val="100000"/>
              </a:lnSpc>
              <a:spcBef>
                <a:spcPct val="0"/>
              </a:spcBef>
              <a:spcAft>
                <a:spcPct val="0"/>
              </a:spcAft>
              <a:buClrTx/>
              <a:buSzTx/>
              <a:buFontTx/>
              <a:buNone/>
              <a:tabLst/>
            </a:pP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немецко-фашистских захватчиков</a:t>
            </a:r>
          </a:p>
          <a:p>
            <a:pPr marR="0" lvl="0" indent="441325" algn="ctr" fontAlgn="base">
              <a:lnSpc>
                <a:spcPct val="100000"/>
              </a:lnSpc>
              <a:spcBef>
                <a:spcPct val="0"/>
              </a:spcBef>
              <a:spcAft>
                <a:spcPct val="0"/>
              </a:spcAft>
              <a:buClrTx/>
              <a:buSzTx/>
              <a:buFontTx/>
              <a:buNone/>
              <a:tabLst/>
            </a:pP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победоносно завершилось!»</a:t>
            </a:r>
          </a:p>
          <a:p>
            <a:pPr marR="0" lvl="0" indent="441325" algn="just" fontAlgn="base">
              <a:lnSpc>
                <a:spcPct val="100000"/>
              </a:lnSpc>
              <a:spcBef>
                <a:spcPct val="0"/>
              </a:spcBef>
              <a:spcAft>
                <a:spcPct val="0"/>
              </a:spcAft>
              <a:buClrTx/>
              <a:buSzTx/>
              <a:buFontTx/>
              <a:buNone/>
              <a:tabLst/>
            </a:pPr>
            <a:endPar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R="0" lvl="0" indent="441325" algn="just" fontAlgn="base">
              <a:lnSpc>
                <a:spcPct val="100000"/>
              </a:lnSpc>
              <a:spcBef>
                <a:spcPct val="0"/>
              </a:spcBef>
              <a:spcAft>
                <a:spcPct val="0"/>
              </a:spcAft>
              <a:buClrTx/>
              <a:buSzTx/>
              <a:buFontTx/>
              <a:buNone/>
              <a:tabLst/>
            </a:pP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Торжественный голос главного диктора страны </a:t>
            </a:r>
            <a:b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Ю. Б. Левитана читает победный Сталинский приказ.</a:t>
            </a:r>
          </a:p>
          <a:p>
            <a:pPr marR="0" lvl="0" indent="441325" algn="r" fontAlgn="base">
              <a:lnSpc>
                <a:spcPct val="100000"/>
              </a:lnSpc>
              <a:spcBef>
                <a:spcPct val="0"/>
              </a:spcBef>
              <a:spcAft>
                <a:spcPct val="0"/>
              </a:spcAft>
              <a:buClrTx/>
              <a:buSzTx/>
              <a:buFontTx/>
              <a:buNone/>
              <a:tabLst/>
            </a:pPr>
            <a:endPar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4" name="Picture 2" descr="C:\Users\user\Desktop\ДЕНЬ ПОБЕДЫ 2024\otkrytka-9-maya.jpg"/>
          <p:cNvPicPr>
            <a:picLocks noChangeAspect="1" noChangeArrowheads="1"/>
          </p:cNvPicPr>
          <p:nvPr/>
        </p:nvPicPr>
        <p:blipFill>
          <a:blip r:embed="rId3" cstate="print">
            <a:clrChange>
              <a:clrFrom>
                <a:srgbClr val="FFFFFF"/>
              </a:clrFrom>
              <a:clrTo>
                <a:srgbClr val="FFFFFF">
                  <a:alpha val="0"/>
                </a:srgbClr>
              </a:clrTo>
            </a:clrChange>
          </a:blip>
          <a:srcRect l="7014" t="19584" r="11775" b="17488"/>
          <a:stretch>
            <a:fillRect/>
          </a:stretch>
        </p:blipFill>
        <p:spPr bwMode="auto">
          <a:xfrm>
            <a:off x="3635896" y="5013176"/>
            <a:ext cx="1728192" cy="1080120"/>
          </a:xfrm>
          <a:prstGeom prst="rect">
            <a:avLst/>
          </a:prstGeom>
          <a:noFill/>
        </p:spPr>
      </p:pic>
    </p:spTree>
  </p:cSld>
  <p:clrMapOvr>
    <a:masterClrMapping/>
  </p:clrMapOvr>
  <p:transition spd="slow" advTm="2000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7" name="Picture 19" descr="C:\Users\user\Desktop\ДЕНЬ ПОБЕДЫ 2024\ФОН.jpg"/>
          <p:cNvPicPr>
            <a:picLocks noChangeAspect="1" noChangeArrowheads="1"/>
          </p:cNvPicPr>
          <p:nvPr/>
        </p:nvPicPr>
        <p:blipFill>
          <a:blip r:embed="rId2" cstate="print"/>
          <a:srcRect/>
          <a:stretch>
            <a:fillRect/>
          </a:stretch>
        </p:blipFill>
        <p:spPr bwMode="auto">
          <a:xfrm>
            <a:off x="0" y="0"/>
            <a:ext cx="9096909" cy="6858000"/>
          </a:xfrm>
          <a:prstGeom prst="rect">
            <a:avLst/>
          </a:prstGeom>
          <a:noFill/>
        </p:spPr>
      </p:pic>
      <p:sp>
        <p:nvSpPr>
          <p:cNvPr id="7170" name="AutoShape 2"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2" name="AutoShape 4"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4" name="AutoShape 6"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6" name="AutoShape 8"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8" name="AutoShape 10"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4" name="AutoShape 16"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6" name="AutoShape 18"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289" name="Rectangle 1"/>
          <p:cNvSpPr>
            <a:spLocks noChangeArrowheads="1"/>
          </p:cNvSpPr>
          <p:nvPr/>
        </p:nvSpPr>
        <p:spPr bwMode="auto">
          <a:xfrm>
            <a:off x="539552" y="388977"/>
            <a:ext cx="799288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1325" algn="just" fontAlgn="base">
              <a:spcBef>
                <a:spcPct val="0"/>
              </a:spcBef>
              <a:spcAft>
                <a:spcPct val="0"/>
              </a:spcAft>
            </a:pP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 1945-1947 годы День Победы являлся нерабочим днем, однако указом президиума Верховного Совета СССР от 23 декабря 1947 года выходной отменили. Так что первый юбилей Победы — 9 мая 1955 года — был рабочим днем, но празднования проходили на площадях и в парках. В Москве, столицах союзных республик и в городах-героях был произведен салют 30 артиллерийскими залпами.</a:t>
            </a:r>
          </a:p>
          <a:p>
            <a:pPr indent="441325" algn="just" fontAlgn="base">
              <a:spcBef>
                <a:spcPct val="0"/>
              </a:spcBef>
              <a:spcAft>
                <a:spcPct val="0"/>
              </a:spcAft>
            </a:pP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Снова нерабочим днем День Победы стал в юбилейном 1965 году. Тогда же состоялся второй парад, посвященный победе в Великой Отечественной войне.</a:t>
            </a:r>
          </a:p>
          <a:p>
            <a:pPr indent="441325" algn="just" fontAlgn="base">
              <a:spcBef>
                <a:spcPct val="0"/>
              </a:spcBef>
              <a:spcAft>
                <a:spcPct val="0"/>
              </a:spcAft>
            </a:pP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День Победы отмечают концертами и массовыми народными гуляниями на площадях и в парках.</a:t>
            </a:r>
          </a:p>
          <a:p>
            <a:pPr marR="0" lvl="0" indent="441325" algn="just" fontAlgn="base">
              <a:lnSpc>
                <a:spcPct val="100000"/>
              </a:lnSpc>
              <a:spcBef>
                <a:spcPct val="0"/>
              </a:spcBef>
              <a:spcAft>
                <a:spcPct val="0"/>
              </a:spcAft>
              <a:buClrTx/>
              <a:buSzTx/>
              <a:buFontTx/>
              <a:buNone/>
              <a:tabLst/>
            </a:pPr>
            <a:endPar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R="0" lvl="0" indent="441325" algn="r" fontAlgn="base">
              <a:lnSpc>
                <a:spcPct val="100000"/>
              </a:lnSpc>
              <a:spcBef>
                <a:spcPct val="0"/>
              </a:spcBef>
              <a:spcAft>
                <a:spcPct val="0"/>
              </a:spcAft>
              <a:buClrTx/>
              <a:buSzTx/>
              <a:buFontTx/>
              <a:buNone/>
              <a:tabLst/>
            </a:pPr>
            <a:endPar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4" name="Picture 2" descr="C:\Users\user\Desktop\ДЕНЬ ПОБЕДЫ 2024\otkrytka-9-maya.jpg"/>
          <p:cNvPicPr>
            <a:picLocks noChangeAspect="1" noChangeArrowheads="1"/>
          </p:cNvPicPr>
          <p:nvPr/>
        </p:nvPicPr>
        <p:blipFill>
          <a:blip r:embed="rId3" cstate="print">
            <a:clrChange>
              <a:clrFrom>
                <a:srgbClr val="FFFFFF"/>
              </a:clrFrom>
              <a:clrTo>
                <a:srgbClr val="FFFFFF">
                  <a:alpha val="0"/>
                </a:srgbClr>
              </a:clrTo>
            </a:clrChange>
          </a:blip>
          <a:srcRect l="7014" t="19584" r="11775" b="17488"/>
          <a:stretch>
            <a:fillRect/>
          </a:stretch>
        </p:blipFill>
        <p:spPr bwMode="auto">
          <a:xfrm>
            <a:off x="3635896" y="5373216"/>
            <a:ext cx="1728192" cy="1080120"/>
          </a:xfrm>
          <a:prstGeom prst="rect">
            <a:avLst/>
          </a:prstGeom>
          <a:noFill/>
        </p:spPr>
      </p:pic>
    </p:spTree>
  </p:cSld>
  <p:clrMapOvr>
    <a:masterClrMapping/>
  </p:clrMapOvr>
  <p:transition spd="slow" advTm="2000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7" name="Picture 19" descr="C:\Users\user\Desktop\ДЕНЬ ПОБЕДЫ 2024\ФОН.jpg"/>
          <p:cNvPicPr>
            <a:picLocks noChangeAspect="1" noChangeArrowheads="1"/>
          </p:cNvPicPr>
          <p:nvPr/>
        </p:nvPicPr>
        <p:blipFill>
          <a:blip r:embed="rId2" cstate="print"/>
          <a:srcRect/>
          <a:stretch>
            <a:fillRect/>
          </a:stretch>
        </p:blipFill>
        <p:spPr bwMode="auto">
          <a:xfrm>
            <a:off x="0" y="0"/>
            <a:ext cx="9096909" cy="6858000"/>
          </a:xfrm>
          <a:prstGeom prst="rect">
            <a:avLst/>
          </a:prstGeom>
          <a:noFill/>
        </p:spPr>
      </p:pic>
      <p:sp>
        <p:nvSpPr>
          <p:cNvPr id="7170" name="AutoShape 2"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2" name="AutoShape 4"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4" name="AutoShape 6"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6" name="AutoShape 8"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8" name="AutoShape 10"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4" name="AutoShape 16"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6" name="AutoShape 18"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289" name="Rectangle 1"/>
          <p:cNvSpPr>
            <a:spLocks noChangeArrowheads="1"/>
          </p:cNvSpPr>
          <p:nvPr/>
        </p:nvSpPr>
        <p:spPr bwMode="auto">
          <a:xfrm>
            <a:off x="611560" y="476672"/>
            <a:ext cx="799288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1325" algn="just" fontAlgn="base">
              <a:spcBef>
                <a:spcPct val="0"/>
              </a:spcBef>
              <a:spcAft>
                <a:spcPct val="0"/>
              </a:spcAft>
            </a:pP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 протяжении многих лет, начиная с 1948 года, праздник День Победы не отмечался помпезными мероприятиями и даже не являлся «красным днем календаря». Он был памятным днем, но не выходным.</a:t>
            </a:r>
          </a:p>
          <a:p>
            <a:pPr indent="441325" algn="just" fontAlgn="base">
              <a:spcBef>
                <a:spcPct val="0"/>
              </a:spcBef>
              <a:spcAft>
                <a:spcPct val="0"/>
              </a:spcAft>
            </a:pP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Официально День Победы стал праздничным днем в 1965 году. Тогда сошлись два знаменательных события – генсеком стал Л. И. Брежнев и, кроме того, год был юбилейным со дня победы в Великой Отечественной войне.</a:t>
            </a:r>
          </a:p>
          <a:p>
            <a:pPr indent="441325" algn="just" fontAlgn="base">
              <a:spcBef>
                <a:spcPct val="0"/>
              </a:spcBef>
              <a:spcAft>
                <a:spcPct val="0"/>
              </a:spcAft>
            </a:pP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Благодаря этому этот праздник возродился во всем его величии и стал таким, каким мы знаем его по сей день.</a:t>
            </a:r>
          </a:p>
          <a:p>
            <a:pPr indent="441325" algn="just" fontAlgn="base">
              <a:spcBef>
                <a:spcPct val="0"/>
              </a:spcBef>
              <a:spcAft>
                <a:spcPct val="0"/>
              </a:spcAft>
            </a:pPr>
            <a:endPar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R="0" lvl="0" indent="441325" algn="just" fontAlgn="base">
              <a:lnSpc>
                <a:spcPct val="100000"/>
              </a:lnSpc>
              <a:spcBef>
                <a:spcPct val="0"/>
              </a:spcBef>
              <a:spcAft>
                <a:spcPct val="0"/>
              </a:spcAft>
              <a:buClrTx/>
              <a:buSzTx/>
              <a:buFontTx/>
              <a:buNone/>
              <a:tabLst/>
            </a:pPr>
            <a:endPar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R="0" lvl="0" indent="441325" algn="r" fontAlgn="base">
              <a:lnSpc>
                <a:spcPct val="100000"/>
              </a:lnSpc>
              <a:spcBef>
                <a:spcPct val="0"/>
              </a:spcBef>
              <a:spcAft>
                <a:spcPct val="0"/>
              </a:spcAft>
              <a:buClrTx/>
              <a:buSzTx/>
              <a:buFontTx/>
              <a:buNone/>
              <a:tabLst/>
            </a:pPr>
            <a:endPar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4" name="Picture 2" descr="C:\Users\user\Desktop\ДЕНЬ ПОБЕДЫ 2024\otkrytka-9-maya.jpg"/>
          <p:cNvPicPr>
            <a:picLocks noChangeAspect="1" noChangeArrowheads="1"/>
          </p:cNvPicPr>
          <p:nvPr/>
        </p:nvPicPr>
        <p:blipFill>
          <a:blip r:embed="rId3" cstate="print">
            <a:clrChange>
              <a:clrFrom>
                <a:srgbClr val="FFFFFF"/>
              </a:clrFrom>
              <a:clrTo>
                <a:srgbClr val="FFFFFF">
                  <a:alpha val="0"/>
                </a:srgbClr>
              </a:clrTo>
            </a:clrChange>
          </a:blip>
          <a:srcRect l="7014" t="19584" r="11775" b="17488"/>
          <a:stretch>
            <a:fillRect/>
          </a:stretch>
        </p:blipFill>
        <p:spPr bwMode="auto">
          <a:xfrm>
            <a:off x="3635896" y="5013176"/>
            <a:ext cx="1728192" cy="1080120"/>
          </a:xfrm>
          <a:prstGeom prst="rect">
            <a:avLst/>
          </a:prstGeom>
          <a:noFill/>
        </p:spPr>
      </p:pic>
    </p:spTree>
  </p:cSld>
  <p:clrMapOvr>
    <a:masterClrMapping/>
  </p:clrMapOvr>
  <p:transition spd="slow" advTm="20000">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7" name="Picture 19" descr="C:\Users\user\Desktop\ДЕНЬ ПОБЕДЫ 2024\ФОН.jpg"/>
          <p:cNvPicPr>
            <a:picLocks noChangeAspect="1" noChangeArrowheads="1"/>
          </p:cNvPicPr>
          <p:nvPr/>
        </p:nvPicPr>
        <p:blipFill>
          <a:blip r:embed="rId2" cstate="print"/>
          <a:srcRect/>
          <a:stretch>
            <a:fillRect/>
          </a:stretch>
        </p:blipFill>
        <p:spPr bwMode="auto">
          <a:xfrm>
            <a:off x="0" y="0"/>
            <a:ext cx="9096909" cy="6858000"/>
          </a:xfrm>
          <a:prstGeom prst="rect">
            <a:avLst/>
          </a:prstGeom>
          <a:noFill/>
        </p:spPr>
      </p:pic>
      <p:sp>
        <p:nvSpPr>
          <p:cNvPr id="7170" name="AutoShape 2"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2" name="AutoShape 4"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4" name="AutoShape 6"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6" name="AutoShape 8"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8" name="AutoShape 10"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4" name="AutoShape 16"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6" name="AutoShape 18"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1265" name="Picture 1" descr="C:\Users\user\Desktop\ДЕНЬ ПОБЕДЫ 2024\Пилотка.jpg"/>
          <p:cNvPicPr>
            <a:picLocks noChangeAspect="1" noChangeArrowheads="1"/>
          </p:cNvPicPr>
          <p:nvPr/>
        </p:nvPicPr>
        <p:blipFill>
          <a:blip r:embed="rId3" cstate="print"/>
          <a:srcRect/>
          <a:stretch>
            <a:fillRect/>
          </a:stretch>
        </p:blipFill>
        <p:spPr bwMode="auto">
          <a:xfrm>
            <a:off x="-36512" y="0"/>
            <a:ext cx="9180512" cy="6839712"/>
          </a:xfrm>
          <a:prstGeom prst="rect">
            <a:avLst/>
          </a:prstGeom>
          <a:noFill/>
        </p:spPr>
      </p:pic>
      <p:pic>
        <p:nvPicPr>
          <p:cNvPr id="11" name="Picture 3" descr="C:\Users\user\Desktop\ДЕНЬ ПОБЕДЫ 2024\Встреча поезда победителей.jpg"/>
          <p:cNvPicPr>
            <a:picLocks noChangeAspect="1" noChangeArrowheads="1"/>
          </p:cNvPicPr>
          <p:nvPr/>
        </p:nvPicPr>
        <p:blipFill>
          <a:blip r:embed="rId4" cstate="print"/>
          <a:srcRect t="37400" r="33322" b="5901"/>
          <a:stretch>
            <a:fillRect/>
          </a:stretch>
        </p:blipFill>
        <p:spPr bwMode="auto">
          <a:xfrm>
            <a:off x="179512" y="476672"/>
            <a:ext cx="4706483" cy="3312368"/>
          </a:xfrm>
          <a:prstGeom prst="rect">
            <a:avLst/>
          </a:prstGeom>
          <a:noFill/>
        </p:spPr>
      </p:pic>
      <p:pic>
        <p:nvPicPr>
          <p:cNvPr id="12" name="Picture 4" descr="C:\Users\user\Desktop\ДЕНЬ ПОБЕДЫ 2024\Объявление о дне Победы.jpg"/>
          <p:cNvPicPr>
            <a:picLocks noChangeAspect="1" noChangeArrowheads="1"/>
          </p:cNvPicPr>
          <p:nvPr/>
        </p:nvPicPr>
        <p:blipFill>
          <a:blip r:embed="rId5" cstate="print"/>
          <a:srcRect l="2945"/>
          <a:stretch>
            <a:fillRect/>
          </a:stretch>
        </p:blipFill>
        <p:spPr bwMode="auto">
          <a:xfrm>
            <a:off x="4218756" y="2999083"/>
            <a:ext cx="4745732" cy="3526261"/>
          </a:xfrm>
          <a:prstGeom prst="rect">
            <a:avLst/>
          </a:prstGeom>
          <a:noFill/>
        </p:spPr>
      </p:pic>
      <p:pic>
        <p:nvPicPr>
          <p:cNvPr id="13" name="Picture 1" descr="C:\Users\user\Desktop\ДЕНЬ ПОБЕДЫ 2024\Пилотка.jpg"/>
          <p:cNvPicPr>
            <a:picLocks noChangeAspect="1" noChangeArrowheads="1"/>
          </p:cNvPicPr>
          <p:nvPr/>
        </p:nvPicPr>
        <p:blipFill>
          <a:blip r:embed="rId3" cstate="print"/>
          <a:srcRect l="77673" t="83689"/>
          <a:stretch>
            <a:fillRect/>
          </a:stretch>
        </p:blipFill>
        <p:spPr bwMode="auto">
          <a:xfrm>
            <a:off x="6228184" y="1484784"/>
            <a:ext cx="2033432" cy="1115600"/>
          </a:xfrm>
          <a:prstGeom prst="rect">
            <a:avLst/>
          </a:prstGeom>
          <a:noFill/>
        </p:spPr>
      </p:pic>
    </p:spTree>
  </p:cSld>
  <p:clrMapOvr>
    <a:masterClrMapping/>
  </p:clrMapOvr>
  <p:transition spd="slow" advTm="20000">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7" name="Picture 19" descr="C:\Users\user\Desktop\ДЕНЬ ПОБЕДЫ 2024\ФОН.jpg"/>
          <p:cNvPicPr>
            <a:picLocks noChangeAspect="1" noChangeArrowheads="1"/>
          </p:cNvPicPr>
          <p:nvPr/>
        </p:nvPicPr>
        <p:blipFill>
          <a:blip r:embed="rId2" cstate="print"/>
          <a:srcRect/>
          <a:stretch>
            <a:fillRect/>
          </a:stretch>
        </p:blipFill>
        <p:spPr bwMode="auto">
          <a:xfrm>
            <a:off x="0" y="0"/>
            <a:ext cx="9096909" cy="6858000"/>
          </a:xfrm>
          <a:prstGeom prst="rect">
            <a:avLst/>
          </a:prstGeom>
          <a:noFill/>
        </p:spPr>
      </p:pic>
      <p:sp>
        <p:nvSpPr>
          <p:cNvPr id="7170" name="AutoShape 2"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2" name="AutoShape 4"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4" name="AutoShape 6"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6" name="AutoShape 8" descr="https://catherineasquithgallery.com/uploads/posts/2021-02/1614382738_79-p-fon-voina-svetlii-8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8" name="AutoShape 10"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4" name="AutoShape 16"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86" name="AutoShape 18" descr="https://catherineasquithgallery.com/uploads/posts/2021-02/1613563364_207-p-fon-dlya-prezentatsii-vov-22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 name="Прямоугольник 11"/>
          <p:cNvSpPr/>
          <p:nvPr/>
        </p:nvSpPr>
        <p:spPr>
          <a:xfrm>
            <a:off x="179512" y="404664"/>
            <a:ext cx="8712968" cy="1366528"/>
          </a:xfrm>
          <a:prstGeom prst="rect">
            <a:avLst/>
          </a:prstGeom>
        </p:spPr>
        <p:txBody>
          <a:bodyPr wrap="square">
            <a:spAutoFit/>
          </a:bodyPr>
          <a:lstStyle/>
          <a:p>
            <a:pPr indent="361950" algn="just">
              <a:lnSpc>
                <a:spcPct val="90000"/>
              </a:lnSpc>
              <a:spcBef>
                <a:spcPct val="0"/>
              </a:spcBef>
            </a:pPr>
            <a:r>
              <a:rPr lang="ru-RU" sz="2300" b="1" dirty="0" smtClean="0">
                <a:ln w="11430"/>
                <a:solidFill>
                  <a:srgbClr val="C00000"/>
                </a:solidFill>
                <a:effectLst>
                  <a:outerShdw blurRad="50800" dist="39000" dir="5460000" algn="tl">
                    <a:srgbClr val="000000">
                      <a:alpha val="38000"/>
                    </a:srgbClr>
                  </a:outerShdw>
                </a:effectLst>
                <a:latin typeface="+mj-lt"/>
                <a:ea typeface="+mj-ea"/>
                <a:cs typeface="+mj-cs"/>
              </a:rPr>
              <a:t>9 мая 1945 года : воспоминания / ред. А. М.  Самсонов, сост. </a:t>
            </a:r>
            <a:br>
              <a:rPr lang="ru-RU" sz="2300" b="1" dirty="0" smtClean="0">
                <a:ln w="11430"/>
                <a:solidFill>
                  <a:srgbClr val="C00000"/>
                </a:solidFill>
                <a:effectLst>
                  <a:outerShdw blurRad="50800" dist="39000" dir="5460000" algn="tl">
                    <a:srgbClr val="000000">
                      <a:alpha val="38000"/>
                    </a:srgbClr>
                  </a:outerShdw>
                </a:effectLst>
                <a:latin typeface="+mj-lt"/>
                <a:ea typeface="+mj-ea"/>
                <a:cs typeface="+mj-cs"/>
              </a:rPr>
            </a:br>
            <a:r>
              <a:rPr lang="ru-RU" sz="2300" b="1" dirty="0" smtClean="0">
                <a:ln w="11430"/>
                <a:solidFill>
                  <a:srgbClr val="C00000"/>
                </a:solidFill>
                <a:effectLst>
                  <a:outerShdw blurRad="50800" dist="39000" dir="5460000" algn="tl">
                    <a:srgbClr val="000000">
                      <a:alpha val="38000"/>
                    </a:srgbClr>
                  </a:outerShdw>
                </a:effectLst>
                <a:latin typeface="+mj-lt"/>
                <a:ea typeface="+mj-ea"/>
                <a:cs typeface="+mj-cs"/>
              </a:rPr>
              <a:t>В. Д. Вознесенский, Д. Б. Рубежный. - М. : Наука, 1970. - 760 с. : ил., карты, </a:t>
            </a:r>
            <a:r>
              <a:rPr lang="ru-RU" sz="2300" b="1" dirty="0" err="1" smtClean="0">
                <a:ln w="11430"/>
                <a:solidFill>
                  <a:srgbClr val="C00000"/>
                </a:solidFill>
                <a:effectLst>
                  <a:outerShdw blurRad="50800" dist="39000" dir="5460000" algn="tl">
                    <a:srgbClr val="000000">
                      <a:alpha val="38000"/>
                    </a:srgbClr>
                  </a:outerShdw>
                </a:effectLst>
                <a:latin typeface="+mj-lt"/>
                <a:ea typeface="+mj-ea"/>
                <a:cs typeface="+mj-cs"/>
              </a:rPr>
              <a:t>портр</a:t>
            </a:r>
            <a:r>
              <a:rPr lang="ru-RU" sz="2300" b="1" dirty="0" smtClean="0">
                <a:ln w="11430"/>
                <a:solidFill>
                  <a:srgbClr val="C00000"/>
                </a:solidFill>
                <a:effectLst>
                  <a:outerShdw blurRad="50800" dist="39000" dir="5460000" algn="tl">
                    <a:srgbClr val="000000">
                      <a:alpha val="38000"/>
                    </a:srgbClr>
                  </a:outerShdw>
                </a:effectLst>
                <a:latin typeface="+mj-lt"/>
                <a:ea typeface="+mj-ea"/>
                <a:cs typeface="+mj-cs"/>
              </a:rPr>
              <a:t>. - (Вторая мировая война в исследованиях, воспоминаниях, документах). </a:t>
            </a:r>
          </a:p>
        </p:txBody>
      </p:sp>
      <p:pic>
        <p:nvPicPr>
          <p:cNvPr id="14" name="Рисунок 13" descr="C:\Users\user\Desktop\ДЕНЬ ПОБЕДЫ 2024\9.jpg"/>
          <p:cNvPicPr/>
          <p:nvPr/>
        </p:nvPicPr>
        <p:blipFill>
          <a:blip r:embed="rId3" cstate="print">
            <a:lum bright="-10000"/>
          </a:blip>
          <a:srcRect l="8001" t="2751" r="6601" b="8001"/>
          <a:stretch>
            <a:fillRect/>
          </a:stretch>
        </p:blipFill>
        <p:spPr bwMode="auto">
          <a:xfrm>
            <a:off x="683568" y="1916832"/>
            <a:ext cx="2088391" cy="2952328"/>
          </a:xfrm>
          <a:prstGeom prst="rect">
            <a:avLst/>
          </a:prstGeom>
          <a:noFill/>
        </p:spPr>
      </p:pic>
      <p:sp>
        <p:nvSpPr>
          <p:cNvPr id="11" name="Прямоугольник 10"/>
          <p:cNvSpPr/>
          <p:nvPr/>
        </p:nvSpPr>
        <p:spPr>
          <a:xfrm>
            <a:off x="3203848" y="2632844"/>
            <a:ext cx="5544616" cy="2308324"/>
          </a:xfrm>
          <a:prstGeom prst="rect">
            <a:avLst/>
          </a:prstGeom>
        </p:spPr>
        <p:txBody>
          <a:bodyPr wrap="square">
            <a:spAutoFit/>
          </a:bodyPr>
          <a:lstStyle/>
          <a:p>
            <a:pPr indent="268288" algn="just">
              <a:spcBef>
                <a:spcPct val="0"/>
              </a:spcBef>
            </a:pPr>
            <a:r>
              <a:rPr lang="ru-RU"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Книга посвящена исторической победе советского народа и его Вооруженных Сил над фашистской Германией в 1945 году, трудному пути Советской Армии в смертельной борьбе с фашистским агрессором. Центральное место в книге занимает освещение крупных операций советских войск на заключительном этапе второй мировой войны, раскрытие их освободительной миссии в Европе.</a:t>
            </a:r>
            <a:endParaRPr lang="ru-RU" b="1" dirty="0">
              <a:ln w="1905"/>
              <a:solidFill>
                <a:schemeClr val="accent6">
                  <a:lumMod val="50000"/>
                </a:schemeClr>
              </a:solidFill>
              <a:effectLst>
                <a:innerShdw blurRad="69850" dist="43180" dir="5400000">
                  <a:srgbClr val="000000">
                    <a:alpha val="65000"/>
                  </a:srgbClr>
                </a:innerShdw>
              </a:effectLst>
              <a:latin typeface="+mj-lt"/>
              <a:ea typeface="+mj-ea"/>
              <a:cs typeface="+mj-cs"/>
            </a:endParaRPr>
          </a:p>
        </p:txBody>
      </p:sp>
      <p:sp>
        <p:nvSpPr>
          <p:cNvPr id="15" name="Прямоугольник 14"/>
          <p:cNvSpPr/>
          <p:nvPr/>
        </p:nvSpPr>
        <p:spPr>
          <a:xfrm>
            <a:off x="251520" y="4615968"/>
            <a:ext cx="8496944" cy="1477328"/>
          </a:xfrm>
          <a:prstGeom prst="rect">
            <a:avLst/>
          </a:prstGeom>
        </p:spPr>
        <p:txBody>
          <a:bodyPr wrap="square">
            <a:spAutoFit/>
          </a:bodyPr>
          <a:lstStyle/>
          <a:p>
            <a:pPr indent="268288" algn="just">
              <a:spcBef>
                <a:spcPct val="0"/>
              </a:spcBef>
            </a:pPr>
            <a:endParaRPr lang="ru-RU" b="1" dirty="0" smtClean="0">
              <a:ln w="11430"/>
              <a:solidFill>
                <a:srgbClr val="5F2E05"/>
              </a:solidFill>
              <a:effectLst>
                <a:outerShdw blurRad="50800" dist="39000" dir="5460000" algn="tl">
                  <a:srgbClr val="000000">
                    <a:alpha val="38000"/>
                  </a:srgbClr>
                </a:outerShdw>
              </a:effectLst>
              <a:latin typeface="+mj-lt"/>
              <a:ea typeface="+mj-ea"/>
              <a:cs typeface="+mj-cs"/>
            </a:endParaRPr>
          </a:p>
          <a:p>
            <a:pPr indent="268288" algn="just">
              <a:spcBef>
                <a:spcPct val="0"/>
              </a:spcBef>
            </a:pPr>
            <a:r>
              <a:rPr lang="ru-RU" b="1" dirty="0" smtClean="0">
                <a:ln w="1905"/>
                <a:solidFill>
                  <a:schemeClr val="accent6">
                    <a:lumMod val="50000"/>
                  </a:schemeClr>
                </a:solidFill>
                <a:effectLst>
                  <a:innerShdw blurRad="69850" dist="43180" dir="5400000">
                    <a:srgbClr val="000000">
                      <a:alpha val="65000"/>
                    </a:srgbClr>
                  </a:innerShdw>
                </a:effectLst>
                <a:latin typeface="+mj-lt"/>
                <a:ea typeface="+mj-ea"/>
                <a:cs typeface="+mj-cs"/>
              </a:rPr>
              <a:t>В книге представлены воспоминания видных советских военачальников о завершающем этапе ВОВ. Здесь представлены воспоминания таких военачальников как: Гречко, Василевский, Жуков, Конев, Рокоссовский, Захаров, Кузнецов, Еременко, Новиков, Крылов, Баграмян, Москаленко.</a:t>
            </a:r>
          </a:p>
        </p:txBody>
      </p:sp>
      <p:pic>
        <p:nvPicPr>
          <p:cNvPr id="16" name="Picture 1" descr="C:\Users\user\Desktop\ДЕНЬ ПОБЕДЫ 2024\Пилотка.jpg"/>
          <p:cNvPicPr>
            <a:picLocks noChangeAspect="1" noChangeArrowheads="1"/>
          </p:cNvPicPr>
          <p:nvPr/>
        </p:nvPicPr>
        <p:blipFill>
          <a:blip r:embed="rId4" cstate="print">
            <a:clrChange>
              <a:clrFrom>
                <a:srgbClr val="F5EAD6"/>
              </a:clrFrom>
              <a:clrTo>
                <a:srgbClr val="F5EAD6">
                  <a:alpha val="0"/>
                </a:srgbClr>
              </a:clrTo>
            </a:clrChange>
            <a:lum contrast="10000"/>
          </a:blip>
          <a:srcRect l="77673" t="83689"/>
          <a:stretch>
            <a:fillRect/>
          </a:stretch>
        </p:blipFill>
        <p:spPr bwMode="auto">
          <a:xfrm>
            <a:off x="4932040" y="1556792"/>
            <a:ext cx="1806746" cy="1008112"/>
          </a:xfrm>
          <a:prstGeom prst="rect">
            <a:avLst/>
          </a:prstGeom>
          <a:noFill/>
        </p:spPr>
      </p:pic>
    </p:spTree>
  </p:cSld>
  <p:clrMapOvr>
    <a:masterClrMapping/>
  </p:clrMapOvr>
  <p:transition spd="slow" advTm="20000">
    <p:wip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1548</TotalTime>
  <Words>1340</Words>
  <Application>Microsoft Office PowerPoint</Application>
  <PresentationFormat>Экран (4:3)</PresentationFormat>
  <Paragraphs>101</Paragraphs>
  <Slides>26</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Презентация PowerPoint</vt:lpstr>
      <vt:lpstr>ИСТОРИЯ 9 МАЯ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История Великой Отечественной войны Советского Союза. 1941 - 1945. В 6 томах (комплект) (сборник) </vt:lpstr>
      <vt:lpstr>Герои Великой Отечественной войны: наглядное пособие / сост. Л. В.  Благушина. – Луганск, 2022. – нет с.: цв. ил. 36</vt:lpstr>
      <vt:lpstr>МАРШАЛЫ ВЕЛИКОЙ ПОБЕДЫ</vt:lpstr>
      <vt:lpstr>ГЕРОИ- МОЛОДОГВАРДЕЙЦЫ</vt:lpstr>
      <vt:lpstr>ПАРТИЗАНЫ И ПОДПОЛЬЩИКИ ВОРОШИЛОВГРАДЩИНЫ</vt:lpstr>
      <vt:lpstr>ГЕРОИ СОВЕТСКОГО СОЮЗА –  НАШИ ЗЕМЛЯКИ</vt:lpstr>
      <vt:lpstr>Серия «Прадедушкины  медали» автор-историк  Баир Иринчеев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 литературой можно ознакомиться в библиотеке ЛГАУ.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Пользователь</cp:lastModifiedBy>
  <cp:revision>153</cp:revision>
  <dcterms:created xsi:type="dcterms:W3CDTF">2024-04-17T11:03:45Z</dcterms:created>
  <dcterms:modified xsi:type="dcterms:W3CDTF">2024-04-26T07:06:13Z</dcterms:modified>
</cp:coreProperties>
</file>